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2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9609A-9A7C-3C40-8314-CC097F816A8B}" type="datetimeFigureOut">
              <a:rPr lang="en-US" smtClean="0"/>
              <a:t>7/13/15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2FB3C-507F-C640-96FB-7A1B679D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FB3C-507F-C640-96FB-7A1B679D12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2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Competition in Music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Judges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982">
            <a:off x="169593" y="4087006"/>
            <a:ext cx="3378555" cy="2533917"/>
          </a:xfrm>
          <a:prstGeom prst="rect">
            <a:avLst/>
          </a:prstGeom>
        </p:spPr>
      </p:pic>
      <p:pic>
        <p:nvPicPr>
          <p:cNvPr id="5" name="Picture 4" descr="311_373724_homepage_ima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584">
            <a:off x="6330854" y="213851"/>
            <a:ext cx="2487050" cy="1903528"/>
          </a:xfrm>
          <a:prstGeom prst="rect">
            <a:avLst/>
          </a:prstGeom>
        </p:spPr>
      </p:pic>
      <p:pic>
        <p:nvPicPr>
          <p:cNvPr id="6" name="Picture 5" descr="4859_1181695623214_1252892030_494987_7864937_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858">
            <a:off x="140629" y="196150"/>
            <a:ext cx="2913098" cy="2184823"/>
          </a:xfrm>
          <a:prstGeom prst="rect">
            <a:avLst/>
          </a:prstGeom>
        </p:spPr>
      </p:pic>
      <p:pic>
        <p:nvPicPr>
          <p:cNvPr id="7" name="Picture 6" descr="Solo_and_Ensemble_Festiv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65" y="3501570"/>
            <a:ext cx="5102881" cy="2812143"/>
          </a:xfrm>
          <a:prstGeom prst="rect">
            <a:avLst/>
          </a:prstGeom>
        </p:spPr>
      </p:pic>
      <p:pic>
        <p:nvPicPr>
          <p:cNvPr id="8" name="Picture 7" descr="110323_music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8" y="634998"/>
            <a:ext cx="3499558" cy="17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3425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in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43129"/>
            <a:ext cx="8042276" cy="4343400"/>
          </a:xfrm>
        </p:spPr>
        <p:txBody>
          <a:bodyPr/>
          <a:lstStyle/>
          <a:p>
            <a:r>
              <a:rPr lang="en-US" dirty="0" smtClean="0"/>
              <a:t>What is the role of competition in music class?</a:t>
            </a:r>
          </a:p>
          <a:p>
            <a:r>
              <a:rPr lang="en-US" dirty="0" smtClean="0"/>
              <a:t>How do we know if/when we have reached a point where musicality, creativity and exploration have been diminished due to excessive competition</a:t>
            </a:r>
          </a:p>
          <a:p>
            <a:r>
              <a:rPr lang="en-US" dirty="0" smtClean="0"/>
              <a:t>What steps can be taken to eliminate unnecessary competition from a music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Faces of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Band, Orchestra and Choir festivals</a:t>
            </a:r>
          </a:p>
          <a:p>
            <a:r>
              <a:rPr lang="en-US" dirty="0" smtClean="0"/>
              <a:t>District and State Solo &amp; Ensemble</a:t>
            </a:r>
          </a:p>
          <a:p>
            <a:r>
              <a:rPr lang="en-US" dirty="0" smtClean="0"/>
              <a:t>Concerto Competitions (or other non-school related individual competitions)</a:t>
            </a:r>
          </a:p>
          <a:p>
            <a:r>
              <a:rPr lang="en-US" dirty="0" smtClean="0"/>
              <a:t>Chair Tests</a:t>
            </a:r>
          </a:p>
          <a:p>
            <a:r>
              <a:rPr lang="en-US" dirty="0" smtClean="0"/>
              <a:t>Playing Tests</a:t>
            </a:r>
          </a:p>
          <a:p>
            <a:r>
              <a:rPr lang="en-US" dirty="0" smtClean="0"/>
              <a:t>Going “down the line”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im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3" y="1773922"/>
            <a:ext cx="4314175" cy="32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compete?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set high standards</a:t>
            </a:r>
          </a:p>
          <a:p>
            <a:r>
              <a:rPr lang="en-US" dirty="0" smtClean="0"/>
              <a:t>To push students, individually and collectively</a:t>
            </a:r>
          </a:p>
          <a:p>
            <a:r>
              <a:rPr lang="en-US" dirty="0" smtClean="0"/>
              <a:t>To provide a visible product to measure success</a:t>
            </a:r>
          </a:p>
          <a:p>
            <a:r>
              <a:rPr lang="en-US" i="1" dirty="0" smtClean="0"/>
              <a:t>To keep competition in check, the quality of student learning and motivation factors must be closely monitored.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dirty="0" smtClean="0"/>
              <a:t>Effects on Music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19950"/>
            <a:ext cx="8042276" cy="38305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Extrinsic vs. Intrinsic</a:t>
            </a:r>
          </a:p>
          <a:p>
            <a:r>
              <a:rPr lang="en-US" dirty="0" smtClean="0"/>
              <a:t>Does a program that thrives on competition promote a lifelong interest in the arts?</a:t>
            </a:r>
          </a:p>
          <a:p>
            <a:r>
              <a:rPr lang="en-US" dirty="0" smtClean="0"/>
              <a:t>Competition promotes conformity</a:t>
            </a:r>
          </a:p>
          <a:p>
            <a:pPr lvl="1"/>
            <a:r>
              <a:rPr lang="en-US" dirty="0" smtClean="0"/>
              <a:t>If the same rules apply to everyone, the game must be played the same way every time</a:t>
            </a:r>
          </a:p>
          <a:p>
            <a:pPr lvl="1"/>
            <a:r>
              <a:rPr lang="en-US" dirty="0" smtClean="0"/>
              <a:t>Creativity and individualism are the opposite of competition because the very nature of creativity is to create something new that </a:t>
            </a:r>
            <a:r>
              <a:rPr lang="en-US" i="1" dirty="0" smtClean="0"/>
              <a:t>defies</a:t>
            </a:r>
            <a:r>
              <a:rPr lang="en-US" dirty="0" smtClean="0"/>
              <a:t> standardization.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Is Music Education the Loser?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for one individual/group to succeed, another must not.</a:t>
            </a:r>
          </a:p>
          <a:p>
            <a:r>
              <a:rPr lang="en-US" dirty="0" smtClean="0"/>
              <a:t>People with competitive goals withhold assistance, discouraging others.  </a:t>
            </a:r>
          </a:p>
          <a:p>
            <a:r>
              <a:rPr lang="en-US" dirty="0" smtClean="0"/>
              <a:t>Competition can be devastating to students who are low achievers.</a:t>
            </a:r>
          </a:p>
          <a:p>
            <a:pPr lvl="1"/>
            <a:r>
              <a:rPr lang="en-US" dirty="0" smtClean="0"/>
              <a:t>Negative feedback and the experience of being at the bottom of a class can have long-lasting impacts.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s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1787856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focus on competence, not competitive success</a:t>
            </a:r>
          </a:p>
          <a:p>
            <a:r>
              <a:rPr lang="en-US" dirty="0" smtClean="0"/>
              <a:t>Develop a cooperative goal structure where students work together towards a common goal.</a:t>
            </a:r>
          </a:p>
          <a:p>
            <a:r>
              <a:rPr lang="en-US" dirty="0" smtClean="0"/>
              <a:t>Emphasize long-term motivation and achievement among all students.</a:t>
            </a:r>
          </a:p>
          <a:p>
            <a:r>
              <a:rPr lang="en-US" dirty="0" smtClean="0"/>
              <a:t>An alternative to Solo &amp; Ensemble could be semester recitals.</a:t>
            </a:r>
          </a:p>
          <a:p>
            <a:r>
              <a:rPr lang="en-US" dirty="0" smtClean="0"/>
              <a:t>Rotating seat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Austin, James R. “Competition: Is Music Education the Loser?” </a:t>
            </a:r>
            <a:r>
              <a:rPr lang="en-US" sz="1600" i="1" dirty="0"/>
              <a:t>Music Educators Journal</a:t>
            </a:r>
            <a:r>
              <a:rPr lang="en-US" sz="1600" dirty="0"/>
              <a:t> 76, no. 6 (February 1, 1990): 21–25.</a:t>
            </a:r>
          </a:p>
          <a:p>
            <a:r>
              <a:rPr lang="en-US" sz="1600" dirty="0"/>
              <a:t>Austin, James R. “Alternatives to Competition in Music Education.” </a:t>
            </a:r>
            <a:r>
              <a:rPr lang="en-US" sz="1600" i="1" dirty="0"/>
              <a:t>The Education Digest</a:t>
            </a:r>
            <a:r>
              <a:rPr lang="en-US" sz="1600" dirty="0"/>
              <a:t> 55, no. 9 (May 1990): 45.</a:t>
            </a:r>
          </a:p>
          <a:p>
            <a:r>
              <a:rPr lang="en-US" sz="1600" dirty="0"/>
              <a:t>Hurley, C. Gregory. “Musical Chairs: The Psychological and Social Impact of Competition.” </a:t>
            </a:r>
            <a:r>
              <a:rPr lang="en-US" sz="1600" i="1" dirty="0"/>
              <a:t>Dialogue in Instrumental Music Education</a:t>
            </a:r>
            <a:r>
              <a:rPr lang="en-US" sz="1600" dirty="0"/>
              <a:t> 20, no. 2 (Fall 1996): 74–87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Miller, Rodney E. “A Dysfunctional Culture: Competition in Music.” </a:t>
            </a:r>
            <a:r>
              <a:rPr lang="en-US" sz="1600" i="1" dirty="0"/>
              <a:t>Music Educators Journal</a:t>
            </a:r>
            <a:r>
              <a:rPr lang="en-US" sz="1600" dirty="0"/>
              <a:t> 81, no. 3 (November 1, 1994): 29–33.</a:t>
            </a:r>
          </a:p>
          <a:p>
            <a:r>
              <a:rPr lang="en-US" sz="1600" dirty="0"/>
              <a:t>Sheldon, Deborah A. “The Effects of Competitive Versus Noncompetitive Performance Goals on Music Students’ Ratings of Band Performances.” </a:t>
            </a:r>
            <a:r>
              <a:rPr lang="en-US" sz="1600" i="1" dirty="0"/>
              <a:t>Bulletin of the Council for Research in Music Education</a:t>
            </a:r>
            <a:r>
              <a:rPr lang="en-US" sz="1600" dirty="0"/>
              <a:t>, no. 121 (July 1, 1994): 29–41.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427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75</TotalTime>
  <Words>497</Words>
  <Application>Microsoft Macintosh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Competition in Music</vt:lpstr>
      <vt:lpstr>Competition in Music</vt:lpstr>
      <vt:lpstr>The Faces of Competition</vt:lpstr>
      <vt:lpstr>Why do we compete?</vt:lpstr>
      <vt:lpstr>Effects on Music Education</vt:lpstr>
      <vt:lpstr>Is Music Education the Loser?</vt:lpstr>
      <vt:lpstr>Alternatives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in Music</dc:title>
  <dc:creator>Brian Cook</dc:creator>
  <cp:lastModifiedBy>Mitchell Robinson</cp:lastModifiedBy>
  <cp:revision>13</cp:revision>
  <dcterms:created xsi:type="dcterms:W3CDTF">2015-07-11T23:49:14Z</dcterms:created>
  <dcterms:modified xsi:type="dcterms:W3CDTF">2015-07-13T20:13:18Z</dcterms:modified>
</cp:coreProperties>
</file>