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8"/>
  </p:notesMasterIdLst>
  <p:handoutMasterIdLst>
    <p:handoutMasterId r:id="rId39"/>
  </p:handoutMasterIdLst>
  <p:sldIdLst>
    <p:sldId id="256" r:id="rId2"/>
    <p:sldId id="302" r:id="rId3"/>
    <p:sldId id="261" r:id="rId4"/>
    <p:sldId id="262" r:id="rId5"/>
    <p:sldId id="257" r:id="rId6"/>
    <p:sldId id="268" r:id="rId7"/>
    <p:sldId id="304" r:id="rId8"/>
    <p:sldId id="264" r:id="rId9"/>
    <p:sldId id="265" r:id="rId10"/>
    <p:sldId id="269" r:id="rId11"/>
    <p:sldId id="270" r:id="rId12"/>
    <p:sldId id="271" r:id="rId13"/>
    <p:sldId id="298" r:id="rId14"/>
    <p:sldId id="274" r:id="rId15"/>
    <p:sldId id="279" r:id="rId16"/>
    <p:sldId id="280" r:id="rId17"/>
    <p:sldId id="305" r:id="rId18"/>
    <p:sldId id="276" r:id="rId19"/>
    <p:sldId id="277" r:id="rId20"/>
    <p:sldId id="301" r:id="rId21"/>
    <p:sldId id="278" r:id="rId22"/>
    <p:sldId id="282" r:id="rId23"/>
    <p:sldId id="283" r:id="rId24"/>
    <p:sldId id="284" r:id="rId25"/>
    <p:sldId id="285" r:id="rId26"/>
    <p:sldId id="286" r:id="rId27"/>
    <p:sldId id="287" r:id="rId28"/>
    <p:sldId id="289" r:id="rId29"/>
    <p:sldId id="290" r:id="rId30"/>
    <p:sldId id="291" r:id="rId31"/>
    <p:sldId id="292" r:id="rId32"/>
    <p:sldId id="293" r:id="rId33"/>
    <p:sldId id="294" r:id="rId34"/>
    <p:sldId id="295" r:id="rId35"/>
    <p:sldId id="296" r:id="rId36"/>
    <p:sldId id="297"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69C"/>
    <a:srgbClr val="17453A"/>
    <a:srgbClr val="6395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26" autoAdjust="0"/>
  </p:normalViewPr>
  <p:slideViewPr>
    <p:cSldViewPr snapToGrid="0" snapToObjects="1">
      <p:cViewPr varScale="1">
        <p:scale>
          <a:sx n="88" d="100"/>
          <a:sy n="88" d="100"/>
        </p:scale>
        <p:origin x="17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55812C-EC92-5C4C-A4A5-0588827EB25A}" type="datetimeFigureOut">
              <a:rPr lang="en-US" smtClean="0"/>
              <a:t>11/17/19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8D1DDA-3A5A-AA4D-94EE-315A5ADD8408}" type="slidenum">
              <a:rPr lang="en-US" smtClean="0"/>
              <a:t>‹#›</a:t>
            </a:fld>
            <a:endParaRPr lang="en-US"/>
          </a:p>
        </p:txBody>
      </p:sp>
    </p:spTree>
    <p:extLst>
      <p:ext uri="{BB962C8B-B14F-4D97-AF65-F5344CB8AC3E}">
        <p14:creationId xmlns:p14="http://schemas.microsoft.com/office/powerpoint/2010/main" val="316609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EAE77E-0581-594D-B13E-0DF58CC84C79}" type="datetimeFigureOut">
              <a:rPr lang="en-US" smtClean="0"/>
              <a:t>11/17/19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7C1958-FDDF-934D-8668-6B170AC326FA}" type="slidenum">
              <a:rPr lang="en-US" smtClean="0"/>
              <a:t>‹#›</a:t>
            </a:fld>
            <a:endParaRPr lang="en-US"/>
          </a:p>
        </p:txBody>
      </p:sp>
    </p:spTree>
    <p:extLst>
      <p:ext uri="{BB962C8B-B14F-4D97-AF65-F5344CB8AC3E}">
        <p14:creationId xmlns:p14="http://schemas.microsoft.com/office/powerpoint/2010/main" val="2463792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5"/>
          </p:nvPr>
        </p:nvSpPr>
        <p:spPr/>
        <p:txBody>
          <a:bodyPr/>
          <a:lstStyle/>
          <a:p>
            <a:fld id="{147C1958-FDDF-934D-8668-6B170AC326FA}" type="slidenum">
              <a:rPr lang="en-US" smtClean="0"/>
              <a:t>12</a:t>
            </a:fld>
            <a:endParaRPr lang="en-US"/>
          </a:p>
        </p:txBody>
      </p:sp>
    </p:spTree>
    <p:extLst>
      <p:ext uri="{BB962C8B-B14F-4D97-AF65-F5344CB8AC3E}">
        <p14:creationId xmlns:p14="http://schemas.microsoft.com/office/powerpoint/2010/main" val="18541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C1958-FDDF-934D-8668-6B170AC326FA}" type="slidenum">
              <a:rPr lang="en-US" smtClean="0"/>
              <a:t>21</a:t>
            </a:fld>
            <a:endParaRPr lang="en-US"/>
          </a:p>
        </p:txBody>
      </p:sp>
    </p:spTree>
    <p:extLst>
      <p:ext uri="{BB962C8B-B14F-4D97-AF65-F5344CB8AC3E}">
        <p14:creationId xmlns:p14="http://schemas.microsoft.com/office/powerpoint/2010/main" val="3284823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tyle #1">
    <p:spTree>
      <p:nvGrpSpPr>
        <p:cNvPr id="1" name=""/>
        <p:cNvGrpSpPr/>
        <p:nvPr/>
      </p:nvGrpSpPr>
      <p:grpSpPr>
        <a:xfrm>
          <a:off x="0" y="0"/>
          <a:ext cx="0" cy="0"/>
          <a:chOff x="0" y="0"/>
          <a:chExt cx="0" cy="0"/>
        </a:xfrm>
      </p:grpSpPr>
      <p:pic>
        <p:nvPicPr>
          <p:cNvPr id="9" name="Picture 8" descr="title-head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itle Placeholder 1"/>
          <p:cNvSpPr>
            <a:spLocks noGrp="1"/>
          </p:cNvSpPr>
          <p:nvPr>
            <p:ph type="title" hasCustomPrompt="1"/>
          </p:nvPr>
        </p:nvSpPr>
        <p:spPr>
          <a:xfrm>
            <a:off x="457200" y="2814823"/>
            <a:ext cx="8229600" cy="1143000"/>
          </a:xfrm>
          <a:prstGeom prst="rect">
            <a:avLst/>
          </a:prstGeom>
        </p:spPr>
        <p:txBody>
          <a:bodyPr vert="horz" lIns="91440" tIns="45720" rIns="91440" bIns="45720" rtlCol="0" anchor="ctr">
            <a:normAutofit/>
          </a:bodyPr>
          <a:lstStyle>
            <a:lvl1pPr>
              <a:defRPr b="1"/>
            </a:lvl1pPr>
          </a:lstStyle>
          <a:p>
            <a:r>
              <a:rPr lang="en-US" dirty="0"/>
              <a:t>TITLE STYLE #1</a:t>
            </a:r>
          </a:p>
        </p:txBody>
      </p:sp>
      <p:sp>
        <p:nvSpPr>
          <p:cNvPr id="11"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1602EDA0-A4E7-0947-80E2-80160A33E137}" type="slidenum">
              <a:rPr lang="en-US" smtClean="0"/>
              <a:pPr/>
              <a:t>‹#›</a:t>
            </a:fld>
            <a:endParaRPr lang="en-US" dirty="0"/>
          </a:p>
        </p:txBody>
      </p:sp>
    </p:spTree>
    <p:extLst>
      <p:ext uri="{BB962C8B-B14F-4D97-AF65-F5344CB8AC3E}">
        <p14:creationId xmlns:p14="http://schemas.microsoft.com/office/powerpoint/2010/main" val="15377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22850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2">
    <p:spTree>
      <p:nvGrpSpPr>
        <p:cNvPr id="1" name=""/>
        <p:cNvGrpSpPr/>
        <p:nvPr/>
      </p:nvGrpSpPr>
      <p:grpSpPr>
        <a:xfrm>
          <a:off x="0" y="0"/>
          <a:ext cx="0" cy="0"/>
          <a:chOff x="0" y="0"/>
          <a:chExt cx="0" cy="0"/>
        </a:xfrm>
      </p:grpSpPr>
      <p:pic>
        <p:nvPicPr>
          <p:cNvPr id="6" name="Picture 5" descr="title-heade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53139" cy="6400800"/>
          </a:xfrm>
          <a:prstGeom prst="rect">
            <a:avLst/>
          </a:prstGeom>
        </p:spPr>
      </p:pic>
      <p:sp>
        <p:nvSpPr>
          <p:cNvPr id="7" name="Title Placeholder 1"/>
          <p:cNvSpPr>
            <a:spLocks noGrp="1"/>
          </p:cNvSpPr>
          <p:nvPr>
            <p:ph type="title" hasCustomPrompt="1"/>
          </p:nvPr>
        </p:nvSpPr>
        <p:spPr>
          <a:xfrm>
            <a:off x="457200" y="1817510"/>
            <a:ext cx="8229600" cy="1050076"/>
          </a:xfrm>
          <a:prstGeom prst="rect">
            <a:avLst/>
          </a:prstGeom>
        </p:spPr>
        <p:txBody>
          <a:bodyPr vert="horz" lIns="91440" tIns="45720" rIns="91440" bIns="45720" rtlCol="0" anchor="ctr">
            <a:normAutofit/>
          </a:bodyPr>
          <a:lstStyle>
            <a:lvl1pPr>
              <a:defRPr b="1">
                <a:solidFill>
                  <a:schemeClr val="bg1"/>
                </a:solidFill>
              </a:defRPr>
            </a:lvl1pPr>
          </a:lstStyle>
          <a:p>
            <a:r>
              <a:rPr lang="en-US" dirty="0"/>
              <a:t>TITLE STYLE #2</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 y="6461860"/>
            <a:ext cx="9153134" cy="408840"/>
          </a:xfrm>
          <a:prstGeom prst="rect">
            <a:avLst/>
          </a:prstGeom>
        </p:spPr>
      </p:pic>
      <p:sp>
        <p:nvSpPr>
          <p:cNvPr id="8"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E6A78D44-8B18-114E-A7D3-676351C60E3C}" type="slidenum">
              <a:rPr lang="en-US" smtClean="0"/>
              <a:pPr/>
              <a:t>‹#›</a:t>
            </a:fld>
            <a:endParaRPr lang="en-US" dirty="0"/>
          </a:p>
        </p:txBody>
      </p:sp>
      <p:sp>
        <p:nvSpPr>
          <p:cNvPr id="9" name="Subtitle 2"/>
          <p:cNvSpPr>
            <a:spLocks noGrp="1"/>
          </p:cNvSpPr>
          <p:nvPr>
            <p:ph type="subTitle" idx="1"/>
          </p:nvPr>
        </p:nvSpPr>
        <p:spPr>
          <a:xfrm>
            <a:off x="1371600" y="2913897"/>
            <a:ext cx="6400800" cy="1448430"/>
          </a:xfrm>
          <a:prstGeom prst="rect">
            <a:avLst/>
          </a:prstGeom>
        </p:spPr>
        <p:txBody>
          <a:bodyPr/>
          <a:lstStyle>
            <a:lvl1pPr marL="0" indent="0" algn="ctr">
              <a:buNone/>
              <a:defRPr>
                <a:solidFill>
                  <a:srgbClr val="1745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4891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3870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title-head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37835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17993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9223"/>
            <a:ext cx="4040188" cy="639762"/>
          </a:xfrm>
        </p:spPr>
        <p:txBody>
          <a:bodyPr anchor="b"/>
          <a:lstStyle>
            <a:lvl1pPr marL="0" indent="0">
              <a:buNone/>
              <a:defRPr sz="2400" b="1">
                <a:solidFill>
                  <a:srgbClr val="17453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7898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3922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898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3"/>
          <p:cNvSpPr>
            <a:spLocks noGrp="1"/>
          </p:cNvSpPr>
          <p:nvPr>
            <p:ph type="sldNum" sz="quarter" idx="10"/>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179202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75078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382760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1529"/>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49566"/>
            <a:ext cx="5111750" cy="53765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67608"/>
            <a:ext cx="3008313" cy="4158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B01C9CEB-B99F-1248-AFD8-09903582A16B}" type="slidenum">
              <a:rPr lang="en-US" smtClean="0"/>
              <a:pPr/>
              <a:t>‹#›</a:t>
            </a:fld>
            <a:endParaRPr lang="en-US" dirty="0"/>
          </a:p>
        </p:txBody>
      </p:sp>
    </p:spTree>
    <p:extLst>
      <p:ext uri="{BB962C8B-B14F-4D97-AF65-F5344CB8AC3E}">
        <p14:creationId xmlns:p14="http://schemas.microsoft.com/office/powerpoint/2010/main" val="267692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748"/>
            <a:ext cx="8229600" cy="114300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header.jpg"/>
          <p:cNvPicPr>
            <a:picLocks noChangeAspect="1"/>
          </p:cNvPicPr>
          <p:nvPr userDrawn="1"/>
        </p:nvPicPr>
        <p:blipFill rotWithShape="1">
          <a:blip r:embed="rId12">
            <a:extLst>
              <a:ext uri="{28A0092B-C50C-407E-A947-70E740481C1C}">
                <a14:useLocalDpi xmlns:a14="http://schemas.microsoft.com/office/drawing/2010/main" val="0"/>
              </a:ext>
            </a:extLst>
          </a:blip>
          <a:srcRect l="50833"/>
          <a:stretch/>
        </p:blipFill>
        <p:spPr>
          <a:xfrm>
            <a:off x="4470400" y="78104"/>
            <a:ext cx="4495800" cy="405384"/>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 y="6461860"/>
            <a:ext cx="9153134" cy="408840"/>
          </a:xfrm>
          <a:prstGeom prst="rect">
            <a:avLst/>
          </a:prstGeom>
        </p:spPr>
      </p:pic>
      <p:sp>
        <p:nvSpPr>
          <p:cNvPr id="14" name="Slide Number Placeholder 13"/>
          <p:cNvSpPr>
            <a:spLocks noGrp="1"/>
          </p:cNvSpPr>
          <p:nvPr>
            <p:ph type="sldNum" sz="quarter" idx="4"/>
          </p:nvPr>
        </p:nvSpPr>
        <p:spPr>
          <a:xfrm>
            <a:off x="31229" y="6440820"/>
            <a:ext cx="577307" cy="365125"/>
          </a:xfrm>
          <a:prstGeom prst="rect">
            <a:avLst/>
          </a:prstGeom>
        </p:spPr>
        <p:txBody>
          <a:bodyPr vert="horz" lIns="91440" tIns="45720" rIns="91440" bIns="45720" rtlCol="0" anchor="ctr"/>
          <a:lstStyle>
            <a:lvl1pPr algn="r">
              <a:defRPr sz="2000" b="1" i="0">
                <a:solidFill>
                  <a:srgbClr val="FFFFFF"/>
                </a:solidFill>
                <a:latin typeface="Georgia"/>
                <a:cs typeface="Georgia"/>
              </a:defRPr>
            </a:lvl1pPr>
          </a:lstStyle>
          <a:p>
            <a:fld id="{360BE2EA-E5EA-A240-9248-2E098AFC8DFC}" type="slidenum">
              <a:rPr lang="en-US" smtClean="0"/>
              <a:pPr/>
              <a:t>‹#›</a:t>
            </a:fld>
            <a:endParaRPr lang="en-US" dirty="0"/>
          </a:p>
        </p:txBody>
      </p:sp>
    </p:spTree>
    <p:extLst>
      <p:ext uri="{BB962C8B-B14F-4D97-AF65-F5344CB8AC3E}">
        <p14:creationId xmlns:p14="http://schemas.microsoft.com/office/powerpoint/2010/main" val="67700290"/>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sz="4400" b="0" i="0" kern="1200">
          <a:solidFill>
            <a:srgbClr val="639567"/>
          </a:solidFill>
          <a:latin typeface="Helvetica"/>
          <a:ea typeface="+mj-ea"/>
          <a:cs typeface="Helvetica"/>
        </a:defRPr>
      </a:lvl1pPr>
    </p:titleStyle>
    <p:bodyStyle>
      <a:lvl1pPr marL="342900" indent="-342900" algn="l" defTabSz="457200" rtl="0" eaLnBrk="1" latinLnBrk="0" hangingPunct="1">
        <a:spcBef>
          <a:spcPct val="20000"/>
        </a:spcBef>
        <a:buFontTx/>
        <a:buBlip>
          <a:blip r:embed="rId14"/>
        </a:buBlip>
        <a:defRPr sz="3200" kern="1200">
          <a:solidFill>
            <a:srgbClr val="17453A"/>
          </a:solidFill>
          <a:latin typeface="Helvetica"/>
          <a:ea typeface="+mn-ea"/>
          <a:cs typeface="Helvetica"/>
        </a:defRPr>
      </a:lvl1pPr>
      <a:lvl2pPr marL="742950" indent="-285750" algn="l" defTabSz="457200" rtl="0" eaLnBrk="1" latinLnBrk="0" hangingPunct="1">
        <a:spcBef>
          <a:spcPct val="20000"/>
        </a:spcBef>
        <a:buSzPct val="85000"/>
        <a:buFontTx/>
        <a:buBlip>
          <a:blip r:embed="rId15"/>
        </a:buBlip>
        <a:defRPr sz="2800" kern="1200">
          <a:solidFill>
            <a:srgbClr val="17453A"/>
          </a:solidFill>
          <a:latin typeface="Helvetica"/>
          <a:ea typeface="+mn-ea"/>
          <a:cs typeface="Helvetica"/>
        </a:defRPr>
      </a:lvl2pPr>
      <a:lvl3pPr marL="1143000" indent="-228600" algn="l" defTabSz="457200" rtl="0" eaLnBrk="1" latinLnBrk="0" hangingPunct="1">
        <a:spcBef>
          <a:spcPct val="20000"/>
        </a:spcBef>
        <a:buSzPct val="70000"/>
        <a:buFontTx/>
        <a:buBlip>
          <a:blip r:embed="rId14"/>
        </a:buBlip>
        <a:defRPr sz="2400" kern="1200">
          <a:solidFill>
            <a:srgbClr val="17453A"/>
          </a:solidFill>
          <a:latin typeface="Helvetica"/>
          <a:ea typeface="+mn-ea"/>
          <a:cs typeface="Helvetica"/>
        </a:defRPr>
      </a:lvl3pPr>
      <a:lvl4pPr marL="1600200" indent="-228600" algn="l" defTabSz="457200" rtl="0" eaLnBrk="1" latinLnBrk="0" hangingPunct="1">
        <a:spcBef>
          <a:spcPct val="20000"/>
        </a:spcBef>
        <a:buSzPct val="65000"/>
        <a:buFontTx/>
        <a:buBlip>
          <a:blip r:embed="rId15"/>
        </a:buBlip>
        <a:defRPr sz="2000" kern="1200">
          <a:solidFill>
            <a:srgbClr val="17453A"/>
          </a:solidFill>
          <a:latin typeface="Helvetica"/>
          <a:ea typeface="+mn-ea"/>
          <a:cs typeface="Helvetica"/>
        </a:defRPr>
      </a:lvl4pPr>
      <a:lvl5pPr marL="2057400" indent="-228600" algn="l" defTabSz="457200" rtl="0" eaLnBrk="1" latinLnBrk="0" hangingPunct="1">
        <a:spcBef>
          <a:spcPct val="20000"/>
        </a:spcBef>
        <a:buSzPct val="60000"/>
        <a:buFontTx/>
        <a:buBlip>
          <a:blip r:embed="rId14"/>
        </a:buBlip>
        <a:defRPr sz="2000" kern="1200">
          <a:solidFill>
            <a:srgbClr val="17453A"/>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michigan.gov/documents/mde/Approved_First_Aid_and_CPR_Providers_397544_7.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noreply@qemailserver.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arls173@msu.edu" TargetMode="External"/><Relationship Id="rId2" Type="http://schemas.openxmlformats.org/officeDocument/2006/relationships/hyperlink" Target="mailto:beamer@msu.edu" TargetMode="External"/><Relationship Id="rId1" Type="http://schemas.openxmlformats.org/officeDocument/2006/relationships/slideLayout" Target="../slideLayouts/slideLayout3.xml"/><Relationship Id="rId4" Type="http://schemas.openxmlformats.org/officeDocument/2006/relationships/hyperlink" Target="mailto:COECareers@ms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education.msu.edu/forms/certification/standard-application.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ducation.msu.edu/certification/moecs.asp" TargetMode="External"/><Relationship Id="rId2" Type="http://schemas.openxmlformats.org/officeDocument/2006/relationships/hyperlink" Target="http://www.michigan.gov/moec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msu.joinhandshake.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michigan.gov/mde/0,4615,7-140-5683_14795_83462---,00.htm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certificationmap.co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isbe.net/Pages/Educator-Licensure-Requirements.aspx"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education.msu.edu/academics/master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duc.msu.edu/certification/intern/" TargetMode="External"/><Relationship Id="rId2" Type="http://schemas.openxmlformats.org/officeDocument/2006/relationships/hyperlink" Target="http://www.education.msu.edu/" TargetMode="External"/><Relationship Id="rId1" Type="http://schemas.openxmlformats.org/officeDocument/2006/relationships/slideLayout" Target="../slideLayouts/slideLayout3.xml"/><Relationship Id="rId6" Type="http://schemas.openxmlformats.org/officeDocument/2006/relationships/hyperlink" Target="http://education.msu.edu/alumni/" TargetMode="External"/><Relationship Id="rId5" Type="http://schemas.openxmlformats.org/officeDocument/2006/relationships/hyperlink" Target="http://www.michigan.gov/mde/0,4615,7-140-5683_57223-247108--,00.html" TargetMode="External"/><Relationship Id="rId4" Type="http://schemas.openxmlformats.org/officeDocument/2006/relationships/hyperlink" Target="http://www.michigan.gov/mde/0,4615,7-140-5683_14795_83462---,00.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commen@msu.ed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192780"/>
            <a:ext cx="6400800" cy="3025140"/>
          </a:xfrm>
        </p:spPr>
        <p:txBody>
          <a:bodyPr>
            <a:normAutofit fontScale="32500" lnSpcReduction="20000"/>
          </a:bodyPr>
          <a:lstStyle/>
          <a:p>
            <a:pPr marL="342900" indent="-342900" algn="l">
              <a:lnSpc>
                <a:spcPct val="110000"/>
              </a:lnSpc>
              <a:buBlip>
                <a:blip r:embed="rId2"/>
              </a:buBlip>
            </a:pPr>
            <a:r>
              <a:rPr lang="en-US" altLang="en-US" sz="7200" dirty="0">
                <a:solidFill>
                  <a:srgbClr val="17453A"/>
                </a:solidFill>
              </a:rPr>
              <a:t>Introductions and Overview</a:t>
            </a:r>
          </a:p>
          <a:p>
            <a:pPr marL="342900" indent="-342900" algn="l">
              <a:lnSpc>
                <a:spcPct val="110000"/>
              </a:lnSpc>
              <a:buBlip>
                <a:blip r:embed="rId2"/>
              </a:buBlip>
            </a:pPr>
            <a:r>
              <a:rPr lang="en-US" altLang="en-US" sz="7200" dirty="0">
                <a:solidFill>
                  <a:srgbClr val="17453A"/>
                </a:solidFill>
              </a:rPr>
              <a:t>Career Services</a:t>
            </a:r>
          </a:p>
          <a:p>
            <a:pPr marL="342900" indent="-342900" algn="l">
              <a:lnSpc>
                <a:spcPct val="110000"/>
              </a:lnSpc>
              <a:buBlip>
                <a:blip r:embed="rId2"/>
              </a:buBlip>
            </a:pPr>
            <a:r>
              <a:rPr lang="en-US" altLang="en-US" sz="7200" dirty="0">
                <a:solidFill>
                  <a:srgbClr val="17453A"/>
                </a:solidFill>
              </a:rPr>
              <a:t>Standard Certification </a:t>
            </a:r>
          </a:p>
          <a:p>
            <a:pPr marL="342900" indent="-342900" algn="l">
              <a:lnSpc>
                <a:spcPct val="110000"/>
              </a:lnSpc>
              <a:buBlip>
                <a:blip r:embed="rId2"/>
              </a:buBlip>
            </a:pPr>
            <a:r>
              <a:rPr lang="en-US" altLang="en-US" sz="7200" dirty="0">
                <a:solidFill>
                  <a:srgbClr val="17453A"/>
                </a:solidFill>
              </a:rPr>
              <a:t>Applying for the Standard Certificate</a:t>
            </a:r>
          </a:p>
          <a:p>
            <a:pPr marL="342900" indent="-342900" algn="l">
              <a:lnSpc>
                <a:spcPct val="110000"/>
              </a:lnSpc>
              <a:buBlip>
                <a:blip r:embed="rId2"/>
              </a:buBlip>
            </a:pPr>
            <a:r>
              <a:rPr lang="en-US" altLang="en-US" sz="7200" dirty="0">
                <a:solidFill>
                  <a:srgbClr val="17453A"/>
                </a:solidFill>
              </a:rPr>
              <a:t>Other Kinds of MI Certification </a:t>
            </a:r>
          </a:p>
          <a:p>
            <a:pPr marL="342900" indent="-342900" algn="l">
              <a:lnSpc>
                <a:spcPct val="110000"/>
              </a:lnSpc>
              <a:buBlip>
                <a:blip r:embed="rId2"/>
              </a:buBlip>
            </a:pPr>
            <a:r>
              <a:rPr lang="en-US" altLang="en-US" sz="7200" dirty="0">
                <a:solidFill>
                  <a:srgbClr val="17453A"/>
                </a:solidFill>
              </a:rPr>
              <a:t>Out of State Certification</a:t>
            </a:r>
          </a:p>
          <a:p>
            <a:pPr marL="342900" indent="-342900" algn="l">
              <a:lnSpc>
                <a:spcPct val="110000"/>
              </a:lnSpc>
              <a:buBlip>
                <a:blip r:embed="rId2"/>
              </a:buBlip>
            </a:pPr>
            <a:r>
              <a:rPr lang="en-US" altLang="en-US" sz="7200" dirty="0">
                <a:solidFill>
                  <a:srgbClr val="17453A"/>
                </a:solidFill>
              </a:rPr>
              <a:t>Graduate Programs</a:t>
            </a:r>
          </a:p>
          <a:p>
            <a:pPr algn="l"/>
            <a:endParaRPr lang="en-US" dirty="0"/>
          </a:p>
        </p:txBody>
      </p:sp>
      <p:sp>
        <p:nvSpPr>
          <p:cNvPr id="3" name="Title 2"/>
          <p:cNvSpPr>
            <a:spLocks noGrp="1"/>
          </p:cNvSpPr>
          <p:nvPr>
            <p:ph type="title"/>
          </p:nvPr>
        </p:nvSpPr>
        <p:spPr>
          <a:xfrm>
            <a:off x="457200" y="2243323"/>
            <a:ext cx="8229600" cy="933014"/>
          </a:xfrm>
        </p:spPr>
        <p:txBody>
          <a:bodyPr>
            <a:normAutofit fontScale="90000"/>
          </a:bodyPr>
          <a:lstStyle/>
          <a:p>
            <a:r>
              <a:rPr lang="en-US" altLang="en-US" dirty="0">
                <a:ea typeface="ＭＳ Ｐゴシック" pitchFamily="34" charset="-128"/>
              </a:rPr>
              <a:t>Michigan Teacher Certification</a:t>
            </a:r>
            <a:endParaRPr lang="en-US" dirty="0"/>
          </a:p>
        </p:txBody>
      </p:sp>
      <p:sp>
        <p:nvSpPr>
          <p:cNvPr id="4" name="Slide Number Placeholder 3"/>
          <p:cNvSpPr>
            <a:spLocks noGrp="1"/>
          </p:cNvSpPr>
          <p:nvPr>
            <p:ph type="sldNum" sz="quarter" idx="4"/>
          </p:nvPr>
        </p:nvSpPr>
        <p:spPr/>
        <p:txBody>
          <a:bodyPr/>
          <a:lstStyle/>
          <a:p>
            <a:fld id="{1602EDA0-A4E7-0947-80E2-80160A33E137}" type="slidenum">
              <a:rPr lang="en-US" smtClean="0"/>
              <a:t>1</a:t>
            </a:fld>
            <a:endParaRPr lang="en-US" dirty="0"/>
          </a:p>
        </p:txBody>
      </p:sp>
    </p:spTree>
    <p:extLst>
      <p:ext uri="{BB962C8B-B14F-4D97-AF65-F5344CB8AC3E}">
        <p14:creationId xmlns:p14="http://schemas.microsoft.com/office/powerpoint/2010/main" val="102575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Applying for the Standard Certificate </a:t>
            </a:r>
            <a:endParaRPr lang="en-US" dirty="0"/>
          </a:p>
        </p:txBody>
      </p:sp>
      <p:sp>
        <p:nvSpPr>
          <p:cNvPr id="3" name="Content Placeholder 2"/>
          <p:cNvSpPr>
            <a:spLocks noGrp="1"/>
          </p:cNvSpPr>
          <p:nvPr>
            <p:ph idx="1"/>
          </p:nvPr>
        </p:nvSpPr>
        <p:spPr>
          <a:xfrm>
            <a:off x="457200" y="1914857"/>
            <a:ext cx="8229600" cy="4525963"/>
          </a:xfrm>
        </p:spPr>
        <p:txBody>
          <a:bodyPr>
            <a:normAutofit fontScale="77500" lnSpcReduction="20000"/>
          </a:bodyPr>
          <a:lstStyle/>
          <a:p>
            <a:pPr>
              <a:buNone/>
            </a:pPr>
            <a:r>
              <a:rPr lang="en-US" altLang="en-US" b="1" dirty="0">
                <a:ea typeface="ＭＳ Ｐゴシック" pitchFamily="34" charset="-128"/>
              </a:rPr>
              <a:t>Applying is a two-step process:</a:t>
            </a:r>
          </a:p>
          <a:p>
            <a:pPr>
              <a:buNone/>
            </a:pPr>
            <a:endParaRPr lang="en-US" altLang="en-US" sz="1050" dirty="0">
              <a:ea typeface="ＭＳ Ｐゴシック" pitchFamily="34" charset="-128"/>
            </a:endParaRPr>
          </a:p>
          <a:p>
            <a:pPr marL="514350" indent="-514350">
              <a:buFont typeface="+mj-lt"/>
              <a:buAutoNum type="arabicPeriod"/>
            </a:pPr>
            <a:r>
              <a:rPr lang="en-US" altLang="en-US" dirty="0">
                <a:ea typeface="ＭＳ Ｐゴシック" pitchFamily="34" charset="-128"/>
              </a:rPr>
              <a:t>Submit materials required by MSU Certification Office in a single packet to 620 Farm Lane, Room 134 Erickson Hall, East Lansing, MI 48824</a:t>
            </a:r>
          </a:p>
          <a:p>
            <a:pPr>
              <a:buFont typeface="+mj-lt"/>
              <a:buAutoNum type="arabicPeriod"/>
            </a:pPr>
            <a:endParaRPr lang="en-US" altLang="en-US" sz="1050" dirty="0">
              <a:ea typeface="ＭＳ Ｐゴシック" pitchFamily="34" charset="-128"/>
            </a:endParaRPr>
          </a:p>
          <a:p>
            <a:pPr marL="514350" indent="-514350">
              <a:buFont typeface="+mj-lt"/>
              <a:buAutoNum type="arabicPeriod"/>
            </a:pPr>
            <a:r>
              <a:rPr lang="en-US" altLang="en-US" dirty="0">
                <a:ea typeface="ＭＳ Ｐゴシック" pitchFamily="34" charset="-128"/>
              </a:rPr>
              <a:t>Initiate an application with the Michigan Dept. of Education (MDE) using the Michigan Online Educator Certification System (MOECS)</a:t>
            </a:r>
          </a:p>
          <a:p>
            <a:pPr>
              <a:buFont typeface="+mj-lt"/>
              <a:buAutoNum type="arabicPeriod"/>
            </a:pPr>
            <a:endParaRPr lang="en-US" altLang="en-US" sz="1050" dirty="0">
              <a:ea typeface="ＭＳ Ｐゴシック" pitchFamily="34" charset="-128"/>
            </a:endParaRPr>
          </a:p>
          <a:p>
            <a:pPr marL="0" indent="0">
              <a:buNone/>
            </a:pPr>
            <a:endParaRPr lang="en-US" altLang="en-US" sz="3600" dirty="0">
              <a:ea typeface="ＭＳ Ｐゴシック" pitchFamily="34" charset="-128"/>
            </a:endParaRPr>
          </a:p>
          <a:p>
            <a:pPr marL="0" indent="0">
              <a:buNone/>
            </a:pPr>
            <a:r>
              <a:rPr lang="en-US" altLang="en-US" sz="3600" dirty="0">
                <a:ea typeface="ＭＳ Ｐゴシック" pitchFamily="34" charset="-128"/>
              </a:rPr>
              <a:t>These two steps can be completed in either order or concurrently; however, both steps must be completed before the certificate can be issued.</a:t>
            </a:r>
            <a:endParaRPr lang="en-US" sz="3600" dirty="0">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10</a:t>
            </a:fld>
            <a:endParaRPr lang="en-US" dirty="0"/>
          </a:p>
        </p:txBody>
      </p:sp>
    </p:spTree>
    <p:extLst>
      <p:ext uri="{BB962C8B-B14F-4D97-AF65-F5344CB8AC3E}">
        <p14:creationId xmlns:p14="http://schemas.microsoft.com/office/powerpoint/2010/main" val="145739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Music Education Certificate is Secondary</a:t>
            </a:r>
            <a:endParaRPr lang="en-US" dirty="0"/>
          </a:p>
        </p:txBody>
      </p:sp>
      <p:sp>
        <p:nvSpPr>
          <p:cNvPr id="3" name="Content Placeholder 2"/>
          <p:cNvSpPr>
            <a:spLocks noGrp="1"/>
          </p:cNvSpPr>
          <p:nvPr>
            <p:ph idx="1"/>
          </p:nvPr>
        </p:nvSpPr>
        <p:spPr>
          <a:xfrm>
            <a:off x="457200" y="1644257"/>
            <a:ext cx="8229600" cy="3809768"/>
          </a:xfrm>
        </p:spPr>
        <p:txBody>
          <a:bodyPr>
            <a:normAutofit fontScale="25000" lnSpcReduction="20000"/>
          </a:bodyPr>
          <a:lstStyle/>
          <a:p>
            <a:pPr marL="512064">
              <a:lnSpc>
                <a:spcPct val="120000"/>
              </a:lnSpc>
              <a:spcBef>
                <a:spcPts val="0"/>
              </a:spcBef>
              <a:spcAft>
                <a:spcPts val="1200"/>
              </a:spcAft>
            </a:pPr>
            <a:r>
              <a:rPr lang="en-US" altLang="en-US" sz="9200" dirty="0">
                <a:ea typeface="ＭＳ Ｐゴシック" pitchFamily="34" charset="-128"/>
              </a:rPr>
              <a:t>You will be endorsed to teach Music Education in grades K-12.</a:t>
            </a:r>
          </a:p>
          <a:p>
            <a:pPr marL="512064">
              <a:lnSpc>
                <a:spcPct val="120000"/>
              </a:lnSpc>
              <a:spcBef>
                <a:spcPts val="0"/>
              </a:spcBef>
              <a:spcAft>
                <a:spcPts val="1200"/>
              </a:spcAft>
            </a:pPr>
            <a:r>
              <a:rPr lang="en-US" altLang="en-US" sz="9200" dirty="0">
                <a:ea typeface="ＭＳ Ｐゴシック" pitchFamily="34" charset="-128"/>
              </a:rPr>
              <a:t>This endorsement will go on a secondary teaching certificate.</a:t>
            </a:r>
          </a:p>
          <a:p>
            <a:pPr marL="512064">
              <a:lnSpc>
                <a:spcPct val="120000"/>
              </a:lnSpc>
              <a:spcBef>
                <a:spcPts val="0"/>
              </a:spcBef>
              <a:spcAft>
                <a:spcPts val="1200"/>
              </a:spcAft>
            </a:pPr>
            <a:r>
              <a:rPr lang="en-US" altLang="en-US" sz="9200" dirty="0">
                <a:ea typeface="ＭＳ Ｐゴシック" pitchFamily="34" charset="-128"/>
              </a:rPr>
              <a:t>If you have also completed an (optional) minor and passed the corresponding MTTC, you will be endorsed to teach that subject in grades 6-12.  World languages also require oral proficiency demonstrated through a passing score </a:t>
            </a:r>
            <a:r>
              <a:rPr lang="en-US" altLang="ja-JP" sz="9200" dirty="0">
                <a:ea typeface="ＭＳ Ｐゴシック" pitchFamily="34" charset="-128"/>
              </a:rPr>
              <a:t>on the ACTFL</a:t>
            </a:r>
            <a:endParaRPr lang="en-US" altLang="en-US" sz="9200" dirty="0">
              <a:ea typeface="ＭＳ Ｐゴシック" pitchFamily="34" charset="-128"/>
            </a:endParaRPr>
          </a:p>
          <a:p>
            <a:pPr marL="512064">
              <a:lnSpc>
                <a:spcPct val="120000"/>
              </a:lnSpc>
              <a:spcBef>
                <a:spcPts val="0"/>
              </a:spcBef>
              <a:spcAft>
                <a:spcPts val="1200"/>
              </a:spcAft>
            </a:pPr>
            <a:r>
              <a:rPr lang="en-US" altLang="en-US" sz="9200" dirty="0">
                <a:ea typeface="ＭＳ Ｐゴシック" pitchFamily="34" charset="-128"/>
              </a:rPr>
              <a:t>You may choose to earn additional endorsements by completing the required coursework and passing the MTTC.</a:t>
            </a:r>
          </a:p>
          <a:p>
            <a:pPr marL="0" indent="0">
              <a:buNone/>
            </a:pPr>
            <a:endParaRPr lang="en-US" dirty="0"/>
          </a:p>
        </p:txBody>
      </p:sp>
      <p:sp>
        <p:nvSpPr>
          <p:cNvPr id="4" name="Slide Number Placeholder 3"/>
          <p:cNvSpPr>
            <a:spLocks noGrp="1"/>
          </p:cNvSpPr>
          <p:nvPr>
            <p:ph type="sldNum" sz="quarter" idx="4"/>
          </p:nvPr>
        </p:nvSpPr>
        <p:spPr/>
        <p:txBody>
          <a:bodyPr/>
          <a:lstStyle/>
          <a:p>
            <a:fld id="{B01C9CEB-B99F-1248-AFD8-09903582A16B}" type="slidenum">
              <a:rPr lang="en-US" smtClean="0"/>
              <a:pPr/>
              <a:t>11</a:t>
            </a:fld>
            <a:endParaRPr lang="en-US" dirty="0"/>
          </a:p>
        </p:txBody>
      </p:sp>
    </p:spTree>
    <p:extLst>
      <p:ext uri="{BB962C8B-B14F-4D97-AF65-F5344CB8AC3E}">
        <p14:creationId xmlns:p14="http://schemas.microsoft.com/office/powerpoint/2010/main" val="114534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MSU Standard Certification Application</a:t>
            </a:r>
            <a:endParaRPr lang="en-US" dirty="0"/>
          </a:p>
        </p:txBody>
      </p:sp>
      <p:sp>
        <p:nvSpPr>
          <p:cNvPr id="3" name="Content Placeholder 2"/>
          <p:cNvSpPr>
            <a:spLocks noGrp="1"/>
          </p:cNvSpPr>
          <p:nvPr>
            <p:ph idx="1"/>
          </p:nvPr>
        </p:nvSpPr>
        <p:spPr>
          <a:xfrm>
            <a:off x="524577" y="1914857"/>
            <a:ext cx="8229600" cy="4303063"/>
          </a:xfrm>
        </p:spPr>
        <p:txBody>
          <a:bodyPr>
            <a:normAutofit/>
          </a:bodyPr>
          <a:lstStyle/>
          <a:p>
            <a:pPr marL="514350" indent="-514350">
              <a:lnSpc>
                <a:spcPct val="120000"/>
              </a:lnSpc>
              <a:spcBef>
                <a:spcPts val="0"/>
              </a:spcBef>
              <a:spcAft>
                <a:spcPts val="1200"/>
              </a:spcAft>
              <a:buClrTx/>
              <a:buFont typeface="+mj-lt"/>
              <a:buAutoNum type="arabicPeriod"/>
            </a:pPr>
            <a:r>
              <a:rPr lang="en-US" altLang="en-US" sz="1800" dirty="0">
                <a:ea typeface="ＭＳ Ｐゴシック" pitchFamily="34" charset="-128"/>
              </a:rPr>
              <a:t>Do you anticipate a name change? (e.g. getting married?)  </a:t>
            </a:r>
            <a:r>
              <a:rPr lang="en-US" altLang="en-US" sz="1800" b="1" dirty="0">
                <a:ea typeface="ＭＳ Ｐゴシック" pitchFamily="34" charset="-128"/>
              </a:rPr>
              <a:t>Use your current name.  </a:t>
            </a:r>
            <a:r>
              <a:rPr lang="en-US" altLang="en-US" sz="1800" dirty="0">
                <a:ea typeface="ＭＳ Ｐゴシック" pitchFamily="34" charset="-128"/>
              </a:rPr>
              <a:t>You can change the last name on your certificate after you are married, but your paperwork must be completed in your current name.</a:t>
            </a:r>
            <a:endParaRPr lang="en-US" altLang="en-US" sz="800" dirty="0">
              <a:ea typeface="ＭＳ Ｐゴシック" pitchFamily="34" charset="-128"/>
            </a:endParaRPr>
          </a:p>
          <a:p>
            <a:pPr marL="514350" indent="-514350">
              <a:lnSpc>
                <a:spcPct val="120000"/>
              </a:lnSpc>
              <a:spcBef>
                <a:spcPts val="0"/>
              </a:spcBef>
              <a:spcAft>
                <a:spcPts val="1200"/>
              </a:spcAft>
              <a:buClrTx/>
              <a:buFont typeface="+mj-lt"/>
              <a:buAutoNum type="arabicPeriod"/>
            </a:pPr>
            <a:r>
              <a:rPr lang="en-US" altLang="en-US" sz="1800" dirty="0">
                <a:ea typeface="ＭＳ Ｐゴシック" pitchFamily="34" charset="-128"/>
              </a:rPr>
              <a:t>Use your preferred </a:t>
            </a:r>
            <a:r>
              <a:rPr lang="en-US" altLang="en-US" sz="1800" b="1" dirty="0">
                <a:ea typeface="ＭＳ Ｐゴシック" pitchFamily="34" charset="-128"/>
              </a:rPr>
              <a:t>non-MSU</a:t>
            </a:r>
            <a:r>
              <a:rPr lang="en-US" altLang="en-US" sz="1800" dirty="0">
                <a:ea typeface="ＭＳ Ｐゴシック" pitchFamily="34" charset="-128"/>
              </a:rPr>
              <a:t> email address so you can be reached after completion of the internship.  This is the email address that will be used to contact you if you are missing any documentation.</a:t>
            </a:r>
            <a:endParaRPr lang="en-US" altLang="en-US" sz="800" dirty="0">
              <a:ea typeface="ＭＳ Ｐゴシック" pitchFamily="34" charset="-128"/>
            </a:endParaRPr>
          </a:p>
          <a:p>
            <a:pPr marL="514350" indent="-514350">
              <a:lnSpc>
                <a:spcPct val="120000"/>
              </a:lnSpc>
              <a:spcBef>
                <a:spcPts val="0"/>
              </a:spcBef>
              <a:spcAft>
                <a:spcPts val="1200"/>
              </a:spcAft>
              <a:buClrTx/>
              <a:buFont typeface="+mj-lt"/>
              <a:buAutoNum type="arabicPeriod"/>
            </a:pPr>
            <a:r>
              <a:rPr lang="en-US" altLang="en-US" sz="1800" dirty="0">
                <a:ea typeface="ＭＳ Ｐゴシック" pitchFamily="34" charset="-128"/>
              </a:rPr>
              <a:t>Standard CTE Certificate – </a:t>
            </a:r>
            <a:r>
              <a:rPr lang="en-US" altLang="en-US" sz="1800" b="1" dirty="0">
                <a:ea typeface="ＭＳ Ｐゴシック" pitchFamily="34" charset="-128"/>
              </a:rPr>
              <a:t>only applicable </a:t>
            </a:r>
            <a:r>
              <a:rPr lang="en-US" altLang="en-US" sz="1800" dirty="0">
                <a:ea typeface="ＭＳ Ｐゴシック" pitchFamily="34" charset="-128"/>
              </a:rPr>
              <a:t>if your major is </a:t>
            </a:r>
            <a:r>
              <a:rPr lang="en-US" altLang="en-US" sz="1800" b="1" dirty="0">
                <a:ea typeface="ＭＳ Ｐゴシック" pitchFamily="34" charset="-128"/>
              </a:rPr>
              <a:t>Ag. Science</a:t>
            </a:r>
            <a:r>
              <a:rPr lang="en-US" altLang="en-US" sz="1800" dirty="0">
                <a:ea typeface="ＭＳ Ｐゴシック" pitchFamily="34" charset="-128"/>
              </a:rPr>
              <a:t>.  Otherwise, you will leave that item blank.</a:t>
            </a:r>
            <a:endParaRPr lang="en-US" altLang="en-US" sz="800" dirty="0">
              <a:ea typeface="ＭＳ Ｐゴシック" pitchFamily="34" charset="-128"/>
            </a:endParaRPr>
          </a:p>
          <a:p>
            <a:pPr marL="514350" indent="-514350">
              <a:lnSpc>
                <a:spcPct val="120000"/>
              </a:lnSpc>
              <a:spcBef>
                <a:spcPts val="0"/>
              </a:spcBef>
              <a:spcAft>
                <a:spcPts val="1200"/>
              </a:spcAft>
              <a:buClrTx/>
              <a:buFont typeface="+mj-lt"/>
              <a:buAutoNum type="arabicPeriod"/>
            </a:pPr>
            <a:r>
              <a:rPr lang="en-US" altLang="en-US" sz="1800" dirty="0">
                <a:ea typeface="ＭＳ Ｐゴシック" pitchFamily="34" charset="-128"/>
              </a:rPr>
              <a:t>Fill in all majors and minors for which coursework has been completed, regardless if you passed the MTTC for that subject area or not.</a:t>
            </a:r>
            <a:endParaRPr lang="en-US" altLang="en-US" sz="1800" i="1" dirty="0">
              <a:solidFill>
                <a:srgbClr val="006600"/>
              </a:solidFill>
              <a:latin typeface="Comic Sans MS" pitchFamily="66" charset="0"/>
              <a:ea typeface="ＭＳ Ｐゴシック" pitchFamily="34" charset="-128"/>
            </a:endParaRPr>
          </a:p>
          <a:p>
            <a:pPr marL="0" indent="0">
              <a:buNone/>
            </a:pPr>
            <a:endParaRPr lang="en-US" sz="1400" dirty="0"/>
          </a:p>
        </p:txBody>
      </p:sp>
      <p:sp>
        <p:nvSpPr>
          <p:cNvPr id="4" name="Slide Number Placeholder 3"/>
          <p:cNvSpPr>
            <a:spLocks noGrp="1"/>
          </p:cNvSpPr>
          <p:nvPr>
            <p:ph type="sldNum" sz="quarter" idx="4"/>
          </p:nvPr>
        </p:nvSpPr>
        <p:spPr/>
        <p:txBody>
          <a:bodyPr/>
          <a:lstStyle/>
          <a:p>
            <a:fld id="{B01C9CEB-B99F-1248-AFD8-09903582A16B}" type="slidenum">
              <a:rPr lang="en-US" smtClean="0"/>
              <a:pPr/>
              <a:t>12</a:t>
            </a:fld>
            <a:endParaRPr lang="en-US" dirty="0"/>
          </a:p>
        </p:txBody>
      </p:sp>
    </p:spTree>
    <p:extLst>
      <p:ext uri="{BB962C8B-B14F-4D97-AF65-F5344CB8AC3E}">
        <p14:creationId xmlns:p14="http://schemas.microsoft.com/office/powerpoint/2010/main" val="272209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01C9CEB-B99F-1248-AFD8-09903582A16B}" type="slidenum">
              <a:rPr lang="en-US" smtClean="0"/>
              <a:pPr/>
              <a:t>13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92" y="423512"/>
            <a:ext cx="4905397" cy="5932838"/>
          </a:xfrm>
          <a:prstGeom prst="rect">
            <a:avLst/>
          </a:prstGeom>
          <a:ln>
            <a:solidFill>
              <a:schemeClr val="accent3">
                <a:lumMod val="50000"/>
              </a:schemeClr>
            </a:solidFill>
          </a:ln>
        </p:spPr>
      </p:pic>
      <p:pic>
        <p:nvPicPr>
          <p:cNvPr id="6" name="Picture 2" descr="C:\Users\linsemi2\AppData\Local\Microsoft\Windows\Temporary Internet Files\Content.IE5\19AI1G88\Arrow-Right-1232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329" y="1258029"/>
            <a:ext cx="360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insemi2\AppData\Local\Microsoft\Windows\Temporary Internet Files\Content.IE5\19AI1G88\Arrow-Right-1232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059" y="2507103"/>
            <a:ext cx="360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insemi2\AppData\Local\Microsoft\Windows\Temporary Internet Files\Content.IE5\19AI1G88\Arrow-Right-1232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535" y="3819435"/>
            <a:ext cx="360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insemi2\AppData\Local\Microsoft\Windows\Temporary Internet Files\Content.IE5\19AI1G88\Arrow-Right-1232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059" y="5372223"/>
            <a:ext cx="360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linsemi2\AppData\Local\Microsoft\Windows\Temporary Internet Files\Content.IE5\19AI1G88\Arrow-Right-12325-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82590" y="3487893"/>
            <a:ext cx="381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linsemi2\AppData\Local\Microsoft\Windows\Temporary Internet Files\Content.IE5\19AI1G88\Arrow-Right-12325-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82590" y="4129686"/>
            <a:ext cx="381000" cy="273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5011" y="1069964"/>
            <a:ext cx="1096048" cy="923330"/>
          </a:xfrm>
          <a:prstGeom prst="rect">
            <a:avLst/>
          </a:prstGeom>
          <a:noFill/>
        </p:spPr>
        <p:txBody>
          <a:bodyPr wrap="square" rtlCol="0">
            <a:spAutoFit/>
          </a:bodyPr>
          <a:lstStyle/>
          <a:p>
            <a:r>
              <a:rPr lang="en-US" sz="1200" dirty="0"/>
              <a:t>Please provide non-MSU email address.</a:t>
            </a:r>
          </a:p>
          <a:p>
            <a:endParaRPr lang="en-US" dirty="0"/>
          </a:p>
        </p:txBody>
      </p:sp>
      <p:sp>
        <p:nvSpPr>
          <p:cNvPr id="13" name="TextBox 12"/>
          <p:cNvSpPr txBox="1"/>
          <p:nvPr/>
        </p:nvSpPr>
        <p:spPr>
          <a:xfrm>
            <a:off x="385011" y="2271562"/>
            <a:ext cx="1020277" cy="1107996"/>
          </a:xfrm>
          <a:prstGeom prst="rect">
            <a:avLst/>
          </a:prstGeom>
          <a:noFill/>
        </p:spPr>
        <p:txBody>
          <a:bodyPr wrap="square" rtlCol="0">
            <a:spAutoFit/>
          </a:bodyPr>
          <a:lstStyle/>
          <a:p>
            <a:r>
              <a:rPr lang="en-US" sz="1200" dirty="0"/>
              <a:t>Only Ag. Science interns will fill this area.  </a:t>
            </a:r>
          </a:p>
          <a:p>
            <a:endParaRPr lang="en-US" dirty="0"/>
          </a:p>
        </p:txBody>
      </p:sp>
      <p:sp>
        <p:nvSpPr>
          <p:cNvPr id="14" name="TextBox 13"/>
          <p:cNvSpPr txBox="1"/>
          <p:nvPr/>
        </p:nvSpPr>
        <p:spPr>
          <a:xfrm>
            <a:off x="279131" y="3391022"/>
            <a:ext cx="1232033" cy="1477328"/>
          </a:xfrm>
          <a:prstGeom prst="rect">
            <a:avLst/>
          </a:prstGeom>
          <a:noFill/>
        </p:spPr>
        <p:txBody>
          <a:bodyPr wrap="square" rtlCol="0">
            <a:spAutoFit/>
          </a:bodyPr>
          <a:lstStyle/>
          <a:p>
            <a:r>
              <a:rPr lang="en-US" sz="1200" dirty="0"/>
              <a:t>You will include ALL teaching majors and minors in which coursework is completed.</a:t>
            </a:r>
          </a:p>
          <a:p>
            <a:endParaRPr lang="en-US" dirty="0"/>
          </a:p>
        </p:txBody>
      </p:sp>
      <p:sp>
        <p:nvSpPr>
          <p:cNvPr id="15" name="TextBox 14"/>
          <p:cNvSpPr txBox="1"/>
          <p:nvPr/>
        </p:nvSpPr>
        <p:spPr>
          <a:xfrm>
            <a:off x="343384" y="5276491"/>
            <a:ext cx="1103529" cy="738664"/>
          </a:xfrm>
          <a:prstGeom prst="rect">
            <a:avLst/>
          </a:prstGeom>
          <a:noFill/>
        </p:spPr>
        <p:txBody>
          <a:bodyPr wrap="square" rtlCol="0">
            <a:spAutoFit/>
          </a:bodyPr>
          <a:lstStyle/>
          <a:p>
            <a:r>
              <a:rPr lang="en-US" sz="1200" dirty="0"/>
              <a:t>Don’t forget to sign and date.</a:t>
            </a:r>
          </a:p>
          <a:p>
            <a:endParaRPr lang="en-US" dirty="0"/>
          </a:p>
        </p:txBody>
      </p:sp>
      <p:sp>
        <p:nvSpPr>
          <p:cNvPr id="16" name="TextBox 15"/>
          <p:cNvSpPr txBox="1"/>
          <p:nvPr/>
        </p:nvSpPr>
        <p:spPr>
          <a:xfrm>
            <a:off x="7565456" y="3244857"/>
            <a:ext cx="933651" cy="923330"/>
          </a:xfrm>
          <a:prstGeom prst="rect">
            <a:avLst/>
          </a:prstGeom>
          <a:noFill/>
        </p:spPr>
        <p:txBody>
          <a:bodyPr wrap="square" rtlCol="0">
            <a:spAutoFit/>
          </a:bodyPr>
          <a:lstStyle/>
          <a:p>
            <a:r>
              <a:rPr lang="en-US" sz="1200" dirty="0"/>
              <a:t>Elementary will fill in this section.</a:t>
            </a:r>
          </a:p>
          <a:p>
            <a:endParaRPr lang="en-US" dirty="0"/>
          </a:p>
        </p:txBody>
      </p:sp>
      <p:sp>
        <p:nvSpPr>
          <p:cNvPr id="17" name="TextBox 16"/>
          <p:cNvSpPr txBox="1"/>
          <p:nvPr/>
        </p:nvSpPr>
        <p:spPr>
          <a:xfrm>
            <a:off x="7565457" y="3977980"/>
            <a:ext cx="933650" cy="923330"/>
          </a:xfrm>
          <a:prstGeom prst="rect">
            <a:avLst/>
          </a:prstGeom>
          <a:noFill/>
        </p:spPr>
        <p:txBody>
          <a:bodyPr wrap="square" rtlCol="0">
            <a:spAutoFit/>
          </a:bodyPr>
          <a:lstStyle/>
          <a:p>
            <a:r>
              <a:rPr lang="en-US" sz="1200" dirty="0"/>
              <a:t>Secondary will fill in this section.</a:t>
            </a:r>
          </a:p>
          <a:p>
            <a:endParaRPr lang="en-US" dirty="0"/>
          </a:p>
        </p:txBody>
      </p:sp>
    </p:spTree>
    <p:extLst>
      <p:ext uri="{BB962C8B-B14F-4D97-AF65-F5344CB8AC3E}">
        <p14:creationId xmlns:p14="http://schemas.microsoft.com/office/powerpoint/2010/main" val="351453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ＭＳ Ｐゴシック" pitchFamily="34" charset="-128"/>
              </a:rPr>
              <a:t>Conviction Disclosure Form</a:t>
            </a:r>
            <a:endParaRPr lang="en-US" dirty="0"/>
          </a:p>
        </p:txBody>
      </p:sp>
      <p:sp>
        <p:nvSpPr>
          <p:cNvPr id="4" name="Content Placeholder 3"/>
          <p:cNvSpPr>
            <a:spLocks noGrp="1"/>
          </p:cNvSpPr>
          <p:nvPr>
            <p:ph idx="1"/>
          </p:nvPr>
        </p:nvSpPr>
        <p:spPr/>
        <p:txBody>
          <a:bodyPr>
            <a:normAutofit fontScale="70000" lnSpcReduction="20000"/>
          </a:bodyPr>
          <a:lstStyle/>
          <a:p>
            <a:pPr>
              <a:lnSpc>
                <a:spcPct val="120000"/>
              </a:lnSpc>
              <a:spcBef>
                <a:spcPts val="0"/>
              </a:spcBef>
              <a:spcAft>
                <a:spcPts val="1200"/>
              </a:spcAft>
            </a:pPr>
            <a:r>
              <a:rPr lang="en-US" altLang="en-US" dirty="0">
                <a:ea typeface="ＭＳ Ｐゴシック" pitchFamily="34" charset="-128"/>
              </a:rPr>
              <a:t>Do you have a conviction and/or civil infraction that has already been reviewed by COE? Indicate the offense and date of conviction/civil infraction on the conviction disclosure form.</a:t>
            </a:r>
            <a:endParaRPr lang="en-US" altLang="en-US" sz="1050" dirty="0">
              <a:ea typeface="ＭＳ Ｐゴシック" pitchFamily="34" charset="-128"/>
            </a:endParaRPr>
          </a:p>
          <a:p>
            <a:pPr>
              <a:lnSpc>
                <a:spcPct val="120000"/>
              </a:lnSpc>
              <a:spcBef>
                <a:spcPts val="0"/>
              </a:spcBef>
              <a:spcAft>
                <a:spcPts val="1200"/>
              </a:spcAft>
            </a:pPr>
            <a:r>
              <a:rPr lang="en-US" altLang="en-US" dirty="0">
                <a:ea typeface="ＭＳ Ｐゴシック" pitchFamily="34" charset="-128"/>
              </a:rPr>
              <a:t>Do you have an arrest, pending charges, conviction or civil infraction that has </a:t>
            </a:r>
            <a:r>
              <a:rPr lang="en-US" altLang="en-US" i="1" dirty="0">
                <a:ea typeface="ＭＳ Ｐゴシック" pitchFamily="34" charset="-128"/>
              </a:rPr>
              <a:t>not</a:t>
            </a:r>
            <a:r>
              <a:rPr lang="en-US" altLang="en-US" dirty="0">
                <a:ea typeface="ＭＳ Ｐゴシック" pitchFamily="34" charset="-128"/>
              </a:rPr>
              <a:t> been reviewed by COE? Indicate the offense and date AND attach Register of Actions (ROA) or Judgment of Sentence (JOS) from the court in which you were convicted or admitted responsibility. Attach an explanation for why this was not previously disclosed. </a:t>
            </a:r>
            <a:endParaRPr lang="en-US" altLang="en-US" sz="1050" dirty="0">
              <a:ea typeface="ＭＳ Ｐゴシック" pitchFamily="34" charset="-128"/>
            </a:endParaRPr>
          </a:p>
          <a:p>
            <a:pPr>
              <a:lnSpc>
                <a:spcPct val="120000"/>
              </a:lnSpc>
              <a:spcBef>
                <a:spcPts val="0"/>
              </a:spcBef>
              <a:spcAft>
                <a:spcPts val="1200"/>
              </a:spcAft>
            </a:pPr>
            <a:r>
              <a:rPr lang="en-US" altLang="en-US" dirty="0">
                <a:ea typeface="ＭＳ Ｐゴシック" pitchFamily="34" charset="-128"/>
              </a:rPr>
              <a:t>Complete the form thoroughly, date and sign it (in ink)!</a:t>
            </a:r>
          </a:p>
        </p:txBody>
      </p:sp>
      <p:sp>
        <p:nvSpPr>
          <p:cNvPr id="2" name="Slide Number Placeholder 1"/>
          <p:cNvSpPr>
            <a:spLocks noGrp="1"/>
          </p:cNvSpPr>
          <p:nvPr>
            <p:ph type="sldNum" sz="quarter" idx="4"/>
          </p:nvPr>
        </p:nvSpPr>
        <p:spPr/>
        <p:txBody>
          <a:bodyPr/>
          <a:lstStyle/>
          <a:p>
            <a:fld id="{B01C9CEB-B99F-1248-AFD8-09903582A16B}" type="slidenum">
              <a:rPr lang="en-US" smtClean="0"/>
              <a:pPr/>
              <a:t>14</a:t>
            </a:fld>
            <a:endParaRPr lang="en-US" dirty="0"/>
          </a:p>
        </p:txBody>
      </p:sp>
    </p:spTree>
    <p:extLst>
      <p:ext uri="{BB962C8B-B14F-4D97-AF65-F5344CB8AC3E}">
        <p14:creationId xmlns:p14="http://schemas.microsoft.com/office/powerpoint/2010/main" val="192162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fld id="{41CE8C20-14C4-4911-9153-00E889C10BB9}" type="slidenum">
              <a:rPr lang="en-US" smtClean="0"/>
              <a:t>15</a:t>
            </a:fld>
            <a:endParaRPr lang="en-US"/>
          </a:p>
        </p:txBody>
      </p:sp>
      <p:pic>
        <p:nvPicPr>
          <p:cNvPr id="2050" name="Picture 2" descr="C:\Users\linsemi2\AppData\Local\Microsoft\Windows\Temporary Internet Files\Content.IE5\19AI1G88\Arrow-Right-12325-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800" y="493527"/>
            <a:ext cx="360000" cy="27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insemi2\AppData\Local\Microsoft\Windows\Temporary Internet Files\Content.IE5\19AI1G88\Arrow-Right-12325-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409" y="5257800"/>
            <a:ext cx="360000" cy="27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0109" y="259295"/>
            <a:ext cx="990600" cy="1015663"/>
          </a:xfrm>
          <a:prstGeom prst="rect">
            <a:avLst/>
          </a:prstGeom>
          <a:noFill/>
        </p:spPr>
        <p:txBody>
          <a:bodyPr wrap="square" rtlCol="0">
            <a:spAutoFit/>
          </a:bodyPr>
          <a:lstStyle/>
          <a:p>
            <a:pPr algn="ctr"/>
            <a:r>
              <a:rPr lang="en-US" sz="1200" dirty="0"/>
              <a:t>Please make sure to fill in name, PID, and date.  </a:t>
            </a:r>
          </a:p>
        </p:txBody>
      </p:sp>
      <p:sp>
        <p:nvSpPr>
          <p:cNvPr id="3" name="TextBox 2"/>
          <p:cNvSpPr txBox="1"/>
          <p:nvPr/>
        </p:nvSpPr>
        <p:spPr>
          <a:xfrm>
            <a:off x="304800" y="4800600"/>
            <a:ext cx="990600" cy="830997"/>
          </a:xfrm>
          <a:prstGeom prst="rect">
            <a:avLst/>
          </a:prstGeom>
          <a:noFill/>
        </p:spPr>
        <p:txBody>
          <a:bodyPr wrap="square" rtlCol="0">
            <a:spAutoFit/>
          </a:bodyPr>
          <a:lstStyle/>
          <a:p>
            <a:pPr algn="ctr"/>
            <a:r>
              <a:rPr lang="en-US" sz="1200" dirty="0"/>
              <a:t>You must answer ALL the questions.</a:t>
            </a:r>
          </a:p>
        </p:txBody>
      </p:sp>
      <p:pic>
        <p:nvPicPr>
          <p:cNvPr id="2052" name="Picture 4" descr="C:\Users\linsemi2\AppData\Local\Microsoft\Windows\Temporary Internet Files\Content.IE5\19AI1G88\Arrow-Right-12325-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935" y="1473320"/>
            <a:ext cx="360000" cy="27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254" y="1399573"/>
            <a:ext cx="1122000" cy="646331"/>
          </a:xfrm>
          <a:prstGeom prst="rect">
            <a:avLst/>
          </a:prstGeom>
          <a:noFill/>
        </p:spPr>
        <p:txBody>
          <a:bodyPr wrap="square" rtlCol="0">
            <a:spAutoFit/>
          </a:bodyPr>
          <a:lstStyle/>
          <a:p>
            <a:pPr algn="ctr"/>
            <a:r>
              <a:rPr lang="en-US" sz="1200" dirty="0"/>
              <a:t>You are an applicant for certification.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374" y="367279"/>
            <a:ext cx="4812218" cy="6073541"/>
          </a:xfrm>
          <a:prstGeom prst="rect">
            <a:avLst/>
          </a:prstGeom>
        </p:spPr>
      </p:pic>
    </p:spTree>
    <p:extLst>
      <p:ext uri="{BB962C8B-B14F-4D97-AF65-F5344CB8AC3E}">
        <p14:creationId xmlns:p14="http://schemas.microsoft.com/office/powerpoint/2010/main" val="62669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41CE8C20-14C4-4911-9153-00E889C10BB9}" type="slidenum">
              <a:rPr lang="en-US" smtClean="0"/>
              <a:t>16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14" y="457200"/>
            <a:ext cx="5576832" cy="5966963"/>
          </a:xfrm>
          <a:prstGeom prst="rect">
            <a:avLst/>
          </a:prstGeom>
        </p:spPr>
      </p:pic>
      <p:pic>
        <p:nvPicPr>
          <p:cNvPr id="3074" name="Picture 2" descr="C:\Users\linsemi2\AppData\Local\Microsoft\Windows\Temporary Internet Files\Content.IE5\19AI1G88\Arrow-Right-1232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763" y="5273400"/>
            <a:ext cx="360000" cy="27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518" y="4669837"/>
            <a:ext cx="1167245" cy="1754326"/>
          </a:xfrm>
          <a:prstGeom prst="rect">
            <a:avLst/>
          </a:prstGeom>
          <a:noFill/>
        </p:spPr>
        <p:txBody>
          <a:bodyPr wrap="square" rtlCol="0">
            <a:spAutoFit/>
          </a:bodyPr>
          <a:lstStyle/>
          <a:p>
            <a:pPr algn="ctr"/>
            <a:r>
              <a:rPr lang="en-US" sz="1200" dirty="0"/>
              <a:t>Whether you answered “yes” or “no” to the questions on the previous page, you must still complete this portion.</a:t>
            </a:r>
          </a:p>
        </p:txBody>
      </p:sp>
      <p:pic>
        <p:nvPicPr>
          <p:cNvPr id="3075" name="Picture 3" descr="C:\Users\linsemi2\AppData\Local\Microsoft\Windows\Temporary Internet Files\Content.IE5\19AI1G88\Arrow-Right-1232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763" y="930000"/>
            <a:ext cx="360000" cy="27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2845" y="457200"/>
            <a:ext cx="990600" cy="1938992"/>
          </a:xfrm>
          <a:prstGeom prst="rect">
            <a:avLst/>
          </a:prstGeom>
          <a:noFill/>
        </p:spPr>
        <p:txBody>
          <a:bodyPr wrap="square" rtlCol="0">
            <a:spAutoFit/>
          </a:bodyPr>
          <a:lstStyle/>
          <a:p>
            <a:pPr algn="ctr"/>
            <a:r>
              <a:rPr lang="en-US" sz="1200" dirty="0"/>
              <a:t>If you answered “yes” to any question on the previous page, you must complete this section.</a:t>
            </a:r>
          </a:p>
        </p:txBody>
      </p:sp>
    </p:spTree>
    <p:extLst>
      <p:ext uri="{BB962C8B-B14F-4D97-AF65-F5344CB8AC3E}">
        <p14:creationId xmlns:p14="http://schemas.microsoft.com/office/powerpoint/2010/main" val="148166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F021-422C-40C5-9A3A-E44FC887659F}"/>
              </a:ext>
            </a:extLst>
          </p:cNvPr>
          <p:cNvSpPr>
            <a:spLocks noGrp="1"/>
          </p:cNvSpPr>
          <p:nvPr>
            <p:ph type="title"/>
          </p:nvPr>
        </p:nvSpPr>
        <p:spPr>
          <a:xfrm>
            <a:off x="457200" y="378748"/>
            <a:ext cx="8229600" cy="1143000"/>
          </a:xfrm>
        </p:spPr>
        <p:txBody>
          <a:bodyPr>
            <a:normAutofit/>
          </a:bodyPr>
          <a:lstStyle/>
          <a:p>
            <a:r>
              <a:rPr lang="en-US" dirty="0"/>
              <a:t>Errors that Delay Certification</a:t>
            </a:r>
            <a:br>
              <a:rPr lang="en-US" dirty="0"/>
            </a:br>
            <a:r>
              <a:rPr lang="en-US" sz="2200" dirty="0"/>
              <a:t>(Please check before submitting your MSU application)</a:t>
            </a:r>
          </a:p>
        </p:txBody>
      </p:sp>
      <p:sp>
        <p:nvSpPr>
          <p:cNvPr id="3" name="Content Placeholder 2">
            <a:extLst>
              <a:ext uri="{FF2B5EF4-FFF2-40B4-BE49-F238E27FC236}">
                <a16:creationId xmlns:a16="http://schemas.microsoft.com/office/drawing/2014/main" id="{F7BA656A-52F3-4D58-9718-FAF0FF965AEB}"/>
              </a:ext>
            </a:extLst>
          </p:cNvPr>
          <p:cNvSpPr>
            <a:spLocks noGrp="1"/>
          </p:cNvSpPr>
          <p:nvPr>
            <p:ph idx="1"/>
          </p:nvPr>
        </p:nvSpPr>
        <p:spPr/>
        <p:txBody>
          <a:bodyPr>
            <a:normAutofit fontScale="92500" lnSpcReduction="20000"/>
          </a:bodyPr>
          <a:lstStyle/>
          <a:p>
            <a:r>
              <a:rPr lang="en-US" dirty="0"/>
              <a:t>Did you fill out top portion of Conviction Disclosure Form (Name, Date, PID)?</a:t>
            </a:r>
          </a:p>
          <a:p>
            <a:r>
              <a:rPr lang="en-US" dirty="0"/>
              <a:t>Did you fully answer all questions on Conviction Disclosure Form?</a:t>
            </a:r>
          </a:p>
          <a:p>
            <a:r>
              <a:rPr lang="en-US" dirty="0"/>
              <a:t>Did you fill out the bottom of the 2</a:t>
            </a:r>
            <a:r>
              <a:rPr lang="en-US" baseline="30000" dirty="0"/>
              <a:t>nd</a:t>
            </a:r>
            <a:r>
              <a:rPr lang="en-US" dirty="0"/>
              <a:t> page of the Conviction Disclosure Form?</a:t>
            </a:r>
          </a:p>
          <a:p>
            <a:r>
              <a:rPr lang="en-US" dirty="0"/>
              <a:t>Did you sign your Adult/Child CPR and First Aid card or Certificate?</a:t>
            </a:r>
          </a:p>
          <a:p>
            <a:r>
              <a:rPr lang="en-US" dirty="0"/>
              <a:t>Did you sign your MDE survey “thank you” page?</a:t>
            </a:r>
          </a:p>
        </p:txBody>
      </p:sp>
      <p:sp>
        <p:nvSpPr>
          <p:cNvPr id="4" name="Slide Number Placeholder 3">
            <a:extLst>
              <a:ext uri="{FF2B5EF4-FFF2-40B4-BE49-F238E27FC236}">
                <a16:creationId xmlns:a16="http://schemas.microsoft.com/office/drawing/2014/main" id="{74F2C62E-54DB-4F08-BC2D-9146E23E4868}"/>
              </a:ext>
            </a:extLst>
          </p:cNvPr>
          <p:cNvSpPr>
            <a:spLocks noGrp="1"/>
          </p:cNvSpPr>
          <p:nvPr>
            <p:ph type="sldNum" sz="quarter" idx="4"/>
          </p:nvPr>
        </p:nvSpPr>
        <p:spPr/>
        <p:txBody>
          <a:bodyPr/>
          <a:lstStyle/>
          <a:p>
            <a:fld id="{B01C9CEB-B99F-1248-AFD8-09903582A16B}" type="slidenum">
              <a:rPr lang="en-US" smtClean="0"/>
              <a:pPr/>
              <a:t>17</a:t>
            </a:fld>
            <a:endParaRPr lang="en-US" dirty="0"/>
          </a:p>
        </p:txBody>
      </p:sp>
    </p:spTree>
    <p:extLst>
      <p:ext uri="{BB962C8B-B14F-4D97-AF65-F5344CB8AC3E}">
        <p14:creationId xmlns:p14="http://schemas.microsoft.com/office/powerpoint/2010/main" val="117441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ＭＳ Ｐゴシック" pitchFamily="34" charset="-128"/>
              </a:rPr>
              <a:t>CPR/First Aid Certificate</a:t>
            </a:r>
            <a:endParaRPr lang="en-US" dirty="0"/>
          </a:p>
        </p:txBody>
      </p:sp>
      <p:sp>
        <p:nvSpPr>
          <p:cNvPr id="4" name="Content Placeholder 3"/>
          <p:cNvSpPr>
            <a:spLocks noGrp="1"/>
          </p:cNvSpPr>
          <p:nvPr>
            <p:ph idx="1"/>
          </p:nvPr>
        </p:nvSpPr>
        <p:spPr/>
        <p:txBody>
          <a:bodyPr>
            <a:normAutofit/>
          </a:bodyPr>
          <a:lstStyle/>
          <a:p>
            <a:pPr>
              <a:lnSpc>
                <a:spcPct val="120000"/>
              </a:lnSpc>
              <a:spcBef>
                <a:spcPts val="0"/>
              </a:spcBef>
              <a:spcAft>
                <a:spcPts val="1200"/>
              </a:spcAft>
            </a:pPr>
            <a:r>
              <a:rPr lang="en-US" altLang="en-US" sz="2400" dirty="0">
                <a:ea typeface="ＭＳ Ｐゴシック" pitchFamily="34" charset="-128"/>
              </a:rPr>
              <a:t>American Heart Association, American Red Cross and other </a:t>
            </a:r>
            <a:r>
              <a:rPr lang="en-US" altLang="en-US" sz="2400" u="sng" dirty="0">
                <a:ea typeface="ＭＳ Ｐゴシック" pitchFamily="34" charset="-128"/>
              </a:rPr>
              <a:t>approved</a:t>
            </a:r>
            <a:r>
              <a:rPr lang="en-US" altLang="en-US" sz="2400" dirty="0">
                <a:ea typeface="ＭＳ Ｐゴシック" pitchFamily="34" charset="-128"/>
              </a:rPr>
              <a:t> courses as listed on the MDE website - </a:t>
            </a:r>
            <a:r>
              <a:rPr lang="en-US" altLang="en-US" sz="2400" dirty="0">
                <a:ea typeface="ＭＳ Ｐゴシック" pitchFamily="34" charset="-128"/>
                <a:hlinkClick r:id="rId2"/>
              </a:rPr>
              <a:t>http://www.michigan.gov/documents/mde/Approved_First_Aid_and_CPR_Providers_397544_7.pdf</a:t>
            </a:r>
            <a:r>
              <a:rPr lang="en-US" altLang="en-US" sz="2400" dirty="0">
                <a:ea typeface="ＭＳ Ｐゴシック" pitchFamily="34" charset="-128"/>
              </a:rPr>
              <a:t> </a:t>
            </a:r>
            <a:endParaRPr lang="en-US" altLang="en-US" sz="800" dirty="0">
              <a:ea typeface="ＭＳ Ｐゴシック" pitchFamily="34" charset="-128"/>
            </a:endParaRPr>
          </a:p>
          <a:p>
            <a:pPr>
              <a:lnSpc>
                <a:spcPct val="120000"/>
              </a:lnSpc>
              <a:spcBef>
                <a:spcPts val="0"/>
              </a:spcBef>
              <a:spcAft>
                <a:spcPts val="1200"/>
              </a:spcAft>
            </a:pPr>
            <a:r>
              <a:rPr lang="en-US" altLang="en-US" sz="2400" dirty="0">
                <a:ea typeface="ＭＳ Ｐゴシック" pitchFamily="34" charset="-128"/>
              </a:rPr>
              <a:t>Must be certified in </a:t>
            </a:r>
            <a:r>
              <a:rPr lang="en-US" altLang="en-US" sz="2400" b="1" dirty="0">
                <a:ea typeface="ＭＳ Ｐゴシック" pitchFamily="34" charset="-128"/>
              </a:rPr>
              <a:t>Adult and Child CPR and First Aid</a:t>
            </a:r>
            <a:endParaRPr lang="en-US" altLang="en-US" sz="800" b="1" dirty="0">
              <a:ea typeface="ＭＳ Ｐゴシック" pitchFamily="34" charset="-128"/>
            </a:endParaRPr>
          </a:p>
          <a:p>
            <a:pPr>
              <a:lnSpc>
                <a:spcPct val="120000"/>
              </a:lnSpc>
              <a:spcBef>
                <a:spcPts val="0"/>
              </a:spcBef>
              <a:spcAft>
                <a:spcPts val="1200"/>
              </a:spcAft>
            </a:pPr>
            <a:r>
              <a:rPr lang="en-US" altLang="en-US" sz="2400" dirty="0">
                <a:ea typeface="ＭＳ Ｐゴシック" pitchFamily="34" charset="-128"/>
              </a:rPr>
              <a:t>Certification must be valid at the time you are recommended for teaching certificate by MSU</a:t>
            </a:r>
            <a:endParaRPr lang="en-US" altLang="en-US" sz="800" dirty="0">
              <a:ea typeface="ＭＳ Ｐゴシック" pitchFamily="34" charset="-128"/>
            </a:endParaRPr>
          </a:p>
          <a:p>
            <a:pPr>
              <a:lnSpc>
                <a:spcPct val="120000"/>
              </a:lnSpc>
              <a:spcBef>
                <a:spcPts val="0"/>
              </a:spcBef>
              <a:spcAft>
                <a:spcPts val="1200"/>
              </a:spcAft>
            </a:pPr>
            <a:r>
              <a:rPr lang="en-US" altLang="en-US" sz="2400" dirty="0">
                <a:ea typeface="ＭＳ Ｐゴシック" pitchFamily="34" charset="-128"/>
              </a:rPr>
              <a:t>Make copies of the card OR certificate </a:t>
            </a:r>
            <a:r>
              <a:rPr lang="en-US" altLang="en-US" sz="2400" b="1" u="sng" dirty="0">
                <a:ea typeface="ＭＳ Ｐゴシック" pitchFamily="34" charset="-128"/>
              </a:rPr>
              <a:t>AFTER</a:t>
            </a:r>
            <a:r>
              <a:rPr lang="en-US" altLang="en-US" sz="2400" dirty="0">
                <a:ea typeface="ＭＳ Ｐゴシック" pitchFamily="34" charset="-128"/>
              </a:rPr>
              <a:t> you </a:t>
            </a:r>
            <a:r>
              <a:rPr lang="en-US" altLang="en-US" sz="2400" b="1" u="sng" dirty="0">
                <a:ea typeface="ＭＳ Ｐゴシック" pitchFamily="34" charset="-128"/>
              </a:rPr>
              <a:t>sign</a:t>
            </a:r>
            <a:r>
              <a:rPr lang="en-US" altLang="en-US" sz="2400" dirty="0">
                <a:ea typeface="ＭＳ Ｐゴシック" pitchFamily="34" charset="-128"/>
              </a:rPr>
              <a:t> it.  Then attach to standard application.</a:t>
            </a:r>
          </a:p>
        </p:txBody>
      </p:sp>
      <p:sp>
        <p:nvSpPr>
          <p:cNvPr id="2" name="Slide Number Placeholder 1"/>
          <p:cNvSpPr>
            <a:spLocks noGrp="1"/>
          </p:cNvSpPr>
          <p:nvPr>
            <p:ph type="sldNum" sz="quarter" idx="4"/>
          </p:nvPr>
        </p:nvSpPr>
        <p:spPr/>
        <p:txBody>
          <a:bodyPr/>
          <a:lstStyle/>
          <a:p>
            <a:fld id="{B01C9CEB-B99F-1248-AFD8-09903582A16B}" type="slidenum">
              <a:rPr lang="en-US" smtClean="0"/>
              <a:pPr/>
              <a:t>18</a:t>
            </a:fld>
            <a:endParaRPr lang="en-US" dirty="0"/>
          </a:p>
        </p:txBody>
      </p:sp>
    </p:spTree>
    <p:extLst>
      <p:ext uri="{BB962C8B-B14F-4D97-AF65-F5344CB8AC3E}">
        <p14:creationId xmlns:p14="http://schemas.microsoft.com/office/powerpoint/2010/main" val="90185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1215"/>
            <a:ext cx="8229600" cy="807072"/>
          </a:xfrm>
        </p:spPr>
        <p:txBody>
          <a:bodyPr/>
          <a:lstStyle/>
          <a:p>
            <a:r>
              <a:rPr lang="en-US" altLang="en-US" dirty="0">
                <a:ea typeface="ＭＳ Ｐゴシック" pitchFamily="34" charset="-128"/>
              </a:rPr>
              <a:t>MDE Online Survey</a:t>
            </a:r>
            <a:endParaRPr lang="en-US" dirty="0"/>
          </a:p>
        </p:txBody>
      </p:sp>
      <p:sp>
        <p:nvSpPr>
          <p:cNvPr id="4" name="Content Placeholder 3"/>
          <p:cNvSpPr>
            <a:spLocks noGrp="1"/>
          </p:cNvSpPr>
          <p:nvPr>
            <p:ph idx="1"/>
          </p:nvPr>
        </p:nvSpPr>
        <p:spPr>
          <a:xfrm>
            <a:off x="457200" y="1520792"/>
            <a:ext cx="8229600" cy="4494997"/>
          </a:xfrm>
        </p:spPr>
        <p:txBody>
          <a:bodyPr>
            <a:noAutofit/>
          </a:bodyPr>
          <a:lstStyle/>
          <a:p>
            <a:pPr>
              <a:spcBef>
                <a:spcPts val="0"/>
              </a:spcBef>
              <a:spcAft>
                <a:spcPts val="1200"/>
              </a:spcAft>
            </a:pPr>
            <a:r>
              <a:rPr lang="en-US" altLang="en-US" sz="1800" dirty="0">
                <a:ea typeface="ＭＳ Ｐゴシック" pitchFamily="34" charset="-128"/>
              </a:rPr>
              <a:t>Link to online survey will be emailed to you by the Michigan Department of Education. (</a:t>
            </a:r>
            <a:r>
              <a:rPr lang="en-US" sz="1800" b="1" dirty="0"/>
              <a:t>From:</a:t>
            </a:r>
            <a:r>
              <a:rPr lang="en-US" sz="1800" dirty="0"/>
              <a:t> Dana Utterback &lt;</a:t>
            </a:r>
            <a:r>
              <a:rPr lang="en-US" sz="1800" dirty="0">
                <a:hlinkClick r:id="rId2"/>
              </a:rPr>
              <a:t>noreply@qemailserver.com</a:t>
            </a:r>
            <a:r>
              <a:rPr lang="en-US" sz="1800" dirty="0"/>
              <a:t>&gt;)with a Subject Line:  </a:t>
            </a:r>
            <a:r>
              <a:rPr lang="en-US" sz="1800" b="1" dirty="0"/>
              <a:t>Fall/Winter 2019Teacher Candidate Survey </a:t>
            </a:r>
            <a:endParaRPr lang="en-US" altLang="en-US" sz="800" b="1" dirty="0">
              <a:ea typeface="ＭＳ Ｐゴシック" pitchFamily="34" charset="-128"/>
            </a:endParaRPr>
          </a:p>
          <a:p>
            <a:pPr>
              <a:spcBef>
                <a:spcPts val="0"/>
              </a:spcBef>
              <a:spcAft>
                <a:spcPts val="1200"/>
              </a:spcAft>
            </a:pPr>
            <a:r>
              <a:rPr lang="en-US" altLang="en-US" sz="1800" dirty="0">
                <a:ea typeface="ＭＳ Ｐゴシック" pitchFamily="34" charset="-128"/>
              </a:rPr>
              <a:t>Takes about 20 minutes to complete.</a:t>
            </a:r>
            <a:endParaRPr lang="en-US" altLang="en-US" sz="800" dirty="0">
              <a:ea typeface="ＭＳ Ｐゴシック" pitchFamily="34" charset="-128"/>
            </a:endParaRPr>
          </a:p>
          <a:p>
            <a:pPr>
              <a:spcBef>
                <a:spcPts val="0"/>
              </a:spcBef>
              <a:spcAft>
                <a:spcPts val="1200"/>
              </a:spcAft>
            </a:pPr>
            <a:r>
              <a:rPr lang="en-US" altLang="en-US" sz="1800" b="1" u="sng" dirty="0">
                <a:ea typeface="ＭＳ Ｐゴシック" pitchFamily="34" charset="-128"/>
              </a:rPr>
              <a:t>Only</a:t>
            </a:r>
            <a:r>
              <a:rPr lang="en-US" altLang="en-US" sz="1800" dirty="0">
                <a:ea typeface="ＭＳ Ｐゴシック" pitchFamily="34" charset="-128"/>
              </a:rPr>
              <a:t> take the survey </a:t>
            </a:r>
            <a:r>
              <a:rPr lang="en-US" altLang="en-US" sz="1800" b="1" dirty="0">
                <a:ea typeface="ＭＳ Ｐゴシック" pitchFamily="34" charset="-128"/>
              </a:rPr>
              <a:t>once</a:t>
            </a:r>
            <a:r>
              <a:rPr lang="en-US" altLang="en-US" sz="1800" dirty="0">
                <a:ea typeface="ＭＳ Ｐゴシック" pitchFamily="34" charset="-128"/>
              </a:rPr>
              <a:t>!</a:t>
            </a:r>
            <a:endParaRPr lang="en-US" altLang="en-US" sz="800" dirty="0">
              <a:ea typeface="ＭＳ Ｐゴシック" pitchFamily="34" charset="-128"/>
            </a:endParaRPr>
          </a:p>
          <a:p>
            <a:pPr>
              <a:spcBef>
                <a:spcPts val="0"/>
              </a:spcBef>
              <a:spcAft>
                <a:spcPts val="1200"/>
              </a:spcAft>
            </a:pPr>
            <a:r>
              <a:rPr lang="en-US" altLang="en-US" sz="1800" b="1" u="sng" dirty="0">
                <a:ea typeface="ＭＳ Ｐゴシック" pitchFamily="34" charset="-128"/>
              </a:rPr>
              <a:t>Must print </a:t>
            </a:r>
            <a:r>
              <a:rPr lang="en-US" altLang="en-US" sz="1800" b="1" dirty="0">
                <a:ea typeface="ＭＳ Ｐゴシック" pitchFamily="34" charset="-128"/>
              </a:rPr>
              <a:t>final (thank you) page </a:t>
            </a:r>
            <a:r>
              <a:rPr lang="en-US" altLang="en-US" sz="1800" dirty="0">
                <a:ea typeface="ＭＳ Ｐゴシック" pitchFamily="34" charset="-128"/>
              </a:rPr>
              <a:t>and include it with your MSU application (Erickson Hall, 620 Farm Lane, Rm., 134, East Lansing, MI 48824), or your application </a:t>
            </a:r>
            <a:r>
              <a:rPr lang="en-US" altLang="en-US" sz="1800" b="1" dirty="0">
                <a:ea typeface="ＭＳ Ｐゴシック" pitchFamily="34" charset="-128"/>
              </a:rPr>
              <a:t>WILL NOT </a:t>
            </a:r>
            <a:r>
              <a:rPr lang="en-US" altLang="en-US" sz="1800" dirty="0">
                <a:ea typeface="ＭＳ Ｐゴシック" pitchFamily="34" charset="-128"/>
              </a:rPr>
              <a:t>be processed. Do not take the survey until you are connected to a printer.  You cannot take the survey and print later. </a:t>
            </a:r>
            <a:r>
              <a:rPr lang="en-US" altLang="en-US" sz="1800" b="1" dirty="0">
                <a:ea typeface="ＭＳ Ｐゴシック" pitchFamily="34" charset="-128"/>
              </a:rPr>
              <a:t>You must </a:t>
            </a:r>
            <a:r>
              <a:rPr lang="en-US" altLang="en-US" sz="1800" b="1" u="sng" dirty="0">
                <a:ea typeface="ＭＳ Ｐゴシック" pitchFamily="34" charset="-128"/>
              </a:rPr>
              <a:t>sign</a:t>
            </a:r>
            <a:r>
              <a:rPr lang="en-US" altLang="en-US" sz="1800" b="1" dirty="0">
                <a:ea typeface="ＭＳ Ｐゴシック" pitchFamily="34" charset="-128"/>
              </a:rPr>
              <a:t> your printed “thank you” page</a:t>
            </a:r>
            <a:r>
              <a:rPr lang="en-US" altLang="en-US" sz="1800" dirty="0">
                <a:ea typeface="ＭＳ Ｐゴシック" pitchFamily="34" charset="-128"/>
              </a:rPr>
              <a:t>.</a:t>
            </a:r>
            <a:endParaRPr lang="en-US" altLang="en-US" sz="800" dirty="0">
              <a:ea typeface="ＭＳ Ｐゴシック" pitchFamily="34" charset="-128"/>
            </a:endParaRPr>
          </a:p>
          <a:p>
            <a:pPr>
              <a:spcBef>
                <a:spcPts val="0"/>
              </a:spcBef>
              <a:spcAft>
                <a:spcPts val="1200"/>
              </a:spcAft>
            </a:pPr>
            <a:r>
              <a:rPr lang="en-US" altLang="en-US" sz="1800" dirty="0">
                <a:ea typeface="ＭＳ Ｐゴシック" pitchFamily="34" charset="-128"/>
              </a:rPr>
              <a:t>Failure to complete the survey and print the last page will delay processing of your certificate.</a:t>
            </a:r>
          </a:p>
          <a:p>
            <a:pPr>
              <a:spcBef>
                <a:spcPts val="0"/>
              </a:spcBef>
              <a:spcAft>
                <a:spcPts val="1200"/>
              </a:spcAft>
            </a:pPr>
            <a:r>
              <a:rPr lang="en-US" altLang="en-US" sz="1800" dirty="0">
                <a:ea typeface="ＭＳ Ｐゴシック" pitchFamily="34" charset="-128"/>
              </a:rPr>
              <a:t>MAKE COPIES - just in case you need to have another one to submit.</a:t>
            </a:r>
          </a:p>
        </p:txBody>
      </p:sp>
      <p:sp>
        <p:nvSpPr>
          <p:cNvPr id="2" name="Slide Number Placeholder 1"/>
          <p:cNvSpPr>
            <a:spLocks noGrp="1"/>
          </p:cNvSpPr>
          <p:nvPr>
            <p:ph type="sldNum" sz="quarter" idx="4"/>
          </p:nvPr>
        </p:nvSpPr>
        <p:spPr/>
        <p:txBody>
          <a:bodyPr/>
          <a:lstStyle/>
          <a:p>
            <a:fld id="{B01C9CEB-B99F-1248-AFD8-09903582A16B}" type="slidenum">
              <a:rPr lang="en-US" smtClean="0"/>
              <a:pPr/>
              <a:t>19</a:t>
            </a:fld>
            <a:endParaRPr lang="en-US" dirty="0"/>
          </a:p>
        </p:txBody>
      </p:sp>
    </p:spTree>
    <p:extLst>
      <p:ext uri="{BB962C8B-B14F-4D97-AF65-F5344CB8AC3E}">
        <p14:creationId xmlns:p14="http://schemas.microsoft.com/office/powerpoint/2010/main" val="318588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836D-90D8-C14E-A731-B3B73E070636}"/>
              </a:ext>
            </a:extLst>
          </p:cNvPr>
          <p:cNvSpPr>
            <a:spLocks noGrp="1"/>
          </p:cNvSpPr>
          <p:nvPr>
            <p:ph type="title"/>
          </p:nvPr>
        </p:nvSpPr>
        <p:spPr/>
        <p:txBody>
          <a:bodyPr/>
          <a:lstStyle/>
          <a:p>
            <a:r>
              <a:rPr lang="en-US" dirty="0"/>
              <a:t>Career Services</a:t>
            </a:r>
          </a:p>
        </p:txBody>
      </p:sp>
      <p:sp>
        <p:nvSpPr>
          <p:cNvPr id="4" name="Content Placeholder 3">
            <a:extLst>
              <a:ext uri="{FF2B5EF4-FFF2-40B4-BE49-F238E27FC236}">
                <a16:creationId xmlns:a16="http://schemas.microsoft.com/office/drawing/2014/main" id="{9C0CD7EE-1837-474A-BCBE-21439C89F07A}"/>
              </a:ext>
            </a:extLst>
          </p:cNvPr>
          <p:cNvSpPr>
            <a:spLocks noGrp="1"/>
          </p:cNvSpPr>
          <p:nvPr>
            <p:ph idx="1"/>
          </p:nvPr>
        </p:nvSpPr>
        <p:spPr/>
        <p:txBody>
          <a:bodyPr>
            <a:normAutofit fontScale="92500" lnSpcReduction="10000"/>
          </a:bodyPr>
          <a:lstStyle/>
          <a:p>
            <a:pPr>
              <a:lnSpc>
                <a:spcPct val="110000"/>
              </a:lnSpc>
              <a:spcBef>
                <a:spcPts val="0"/>
              </a:spcBef>
              <a:spcAft>
                <a:spcPts val="1200"/>
              </a:spcAft>
            </a:pPr>
            <a:r>
              <a:rPr lang="en-US" dirty="0"/>
              <a:t>You are welcome to use career services resources in the College of Music </a:t>
            </a:r>
            <a:r>
              <a:rPr lang="en-US" u="sng" dirty="0"/>
              <a:t>and</a:t>
            </a:r>
            <a:r>
              <a:rPr lang="en-US" dirty="0"/>
              <a:t> the College of Education</a:t>
            </a:r>
          </a:p>
          <a:p>
            <a:pPr lvl="1">
              <a:lnSpc>
                <a:spcPct val="110000"/>
              </a:lnSpc>
              <a:spcBef>
                <a:spcPts val="0"/>
              </a:spcBef>
              <a:spcAft>
                <a:spcPts val="1200"/>
              </a:spcAft>
            </a:pPr>
            <a:r>
              <a:rPr lang="en-US" dirty="0"/>
              <a:t>Christine Beamer, </a:t>
            </a:r>
            <a:r>
              <a:rPr lang="en-US" dirty="0">
                <a:hlinkClick r:id="rId2"/>
              </a:rPr>
              <a:t>beamerch@msu.edu</a:t>
            </a:r>
            <a:endParaRPr lang="en-US" dirty="0"/>
          </a:p>
          <a:p>
            <a:pPr lvl="1">
              <a:lnSpc>
                <a:spcPct val="110000"/>
              </a:lnSpc>
              <a:spcBef>
                <a:spcPts val="0"/>
              </a:spcBef>
              <a:spcAft>
                <a:spcPts val="1200"/>
              </a:spcAft>
            </a:pPr>
            <a:r>
              <a:rPr lang="en-US" dirty="0" err="1"/>
              <a:t>Pepa</a:t>
            </a:r>
            <a:r>
              <a:rPr lang="en-US" dirty="0"/>
              <a:t> Casselman, </a:t>
            </a:r>
            <a:r>
              <a:rPr lang="en-US" dirty="0">
                <a:hlinkClick r:id="rId3"/>
              </a:rPr>
              <a:t>carls173@msu.edu</a:t>
            </a:r>
            <a:endParaRPr lang="en-US" dirty="0"/>
          </a:p>
          <a:p>
            <a:pPr>
              <a:lnSpc>
                <a:spcPct val="110000"/>
              </a:lnSpc>
              <a:spcBef>
                <a:spcPts val="0"/>
              </a:spcBef>
              <a:spcAft>
                <a:spcPts val="1200"/>
              </a:spcAft>
            </a:pPr>
            <a:r>
              <a:rPr lang="en-US" dirty="0"/>
              <a:t>Appointments can be made on Handshake</a:t>
            </a:r>
          </a:p>
          <a:p>
            <a:pPr>
              <a:lnSpc>
                <a:spcPct val="110000"/>
              </a:lnSpc>
              <a:spcBef>
                <a:spcPts val="0"/>
              </a:spcBef>
              <a:spcAft>
                <a:spcPts val="1200"/>
              </a:spcAft>
            </a:pPr>
            <a:r>
              <a:rPr lang="en-US" dirty="0"/>
              <a:t>For quick resume/cover letter reviews, send documents to </a:t>
            </a:r>
            <a:r>
              <a:rPr lang="en-US" dirty="0">
                <a:hlinkClick r:id="rId4"/>
              </a:rPr>
              <a:t>COECareers@msu.edu</a:t>
            </a:r>
            <a:r>
              <a:rPr lang="en-US" dirty="0"/>
              <a:t> </a:t>
            </a:r>
          </a:p>
          <a:p>
            <a:endParaRPr lang="en-US" dirty="0"/>
          </a:p>
        </p:txBody>
      </p:sp>
      <p:sp>
        <p:nvSpPr>
          <p:cNvPr id="3" name="Slide Number Placeholder 2">
            <a:extLst>
              <a:ext uri="{FF2B5EF4-FFF2-40B4-BE49-F238E27FC236}">
                <a16:creationId xmlns:a16="http://schemas.microsoft.com/office/drawing/2014/main" id="{8009247B-02FA-4847-A27E-9C93F5DE7D75}"/>
              </a:ext>
            </a:extLst>
          </p:cNvPr>
          <p:cNvSpPr>
            <a:spLocks noGrp="1"/>
          </p:cNvSpPr>
          <p:nvPr>
            <p:ph type="sldNum" sz="quarter" idx="4"/>
          </p:nvPr>
        </p:nvSpPr>
        <p:spPr/>
        <p:txBody>
          <a:bodyPr/>
          <a:lstStyle/>
          <a:p>
            <a:fld id="{B01C9CEB-B99F-1248-AFD8-09903582A16B}" type="slidenum">
              <a:rPr lang="en-US" smtClean="0"/>
              <a:pPr/>
              <a:t>2</a:t>
            </a:fld>
            <a:endParaRPr lang="en-US" dirty="0"/>
          </a:p>
        </p:txBody>
      </p:sp>
    </p:spTree>
    <p:extLst>
      <p:ext uri="{BB962C8B-B14F-4D97-AF65-F5344CB8AC3E}">
        <p14:creationId xmlns:p14="http://schemas.microsoft.com/office/powerpoint/2010/main" val="327233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Upcoming Changes to Certification in Fall 2019</a:t>
            </a:r>
          </a:p>
        </p:txBody>
      </p:sp>
      <p:sp>
        <p:nvSpPr>
          <p:cNvPr id="3" name="Content Placeholder 2"/>
          <p:cNvSpPr>
            <a:spLocks noGrp="1"/>
          </p:cNvSpPr>
          <p:nvPr>
            <p:ph idx="1"/>
          </p:nvPr>
        </p:nvSpPr>
        <p:spPr/>
        <p:txBody>
          <a:bodyPr>
            <a:normAutofit fontScale="92500" lnSpcReduction="10000"/>
          </a:bodyPr>
          <a:lstStyle/>
          <a:p>
            <a:r>
              <a:rPr lang="en-US" dirty="0"/>
              <a:t>Secondary:</a:t>
            </a:r>
          </a:p>
          <a:p>
            <a:pPr lvl="1"/>
            <a:r>
              <a:rPr lang="en-US" dirty="0"/>
              <a:t>Minors or additional majors outside primary major subject area will require 1 credit* placement in the subject area (TE 409)</a:t>
            </a:r>
          </a:p>
          <a:p>
            <a:pPr marL="0" indent="0">
              <a:buNone/>
            </a:pPr>
            <a:endParaRPr lang="en-US" sz="2600" dirty="0"/>
          </a:p>
          <a:p>
            <a:pPr marL="0" indent="0">
              <a:buNone/>
            </a:pPr>
            <a:r>
              <a:rPr lang="en-US" sz="2600" dirty="0"/>
              <a:t>* Number of credit hours could change.</a:t>
            </a:r>
          </a:p>
          <a:p>
            <a:pPr marL="0" indent="0">
              <a:buNone/>
            </a:pPr>
            <a:r>
              <a:rPr lang="en-US" sz="2600" dirty="0"/>
              <a:t>**If you waive a subject area which is impacted by the change and you have not added the endorsement prior to Fall 2019, you would be held to this new requirement in order to obtain the endorsement.  This will also apply to any future endorsements.</a:t>
            </a:r>
          </a:p>
        </p:txBody>
      </p:sp>
      <p:sp>
        <p:nvSpPr>
          <p:cNvPr id="4" name="Slide Number Placeholder 3"/>
          <p:cNvSpPr>
            <a:spLocks noGrp="1"/>
          </p:cNvSpPr>
          <p:nvPr>
            <p:ph type="sldNum" sz="quarter" idx="4"/>
          </p:nvPr>
        </p:nvSpPr>
        <p:spPr/>
        <p:txBody>
          <a:bodyPr/>
          <a:lstStyle/>
          <a:p>
            <a:fld id="{B01C9CEB-B99F-1248-AFD8-09903582A16B}" type="slidenum">
              <a:rPr lang="en-US" smtClean="0"/>
              <a:pPr/>
              <a:t>20</a:t>
            </a:fld>
            <a:endParaRPr lang="en-US" dirty="0"/>
          </a:p>
        </p:txBody>
      </p:sp>
    </p:spTree>
    <p:extLst>
      <p:ext uri="{BB962C8B-B14F-4D97-AF65-F5344CB8AC3E}">
        <p14:creationId xmlns:p14="http://schemas.microsoft.com/office/powerpoint/2010/main" val="221812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dirty="0">
                <a:ea typeface="ＭＳ Ｐゴシック" pitchFamily="34" charset="-128"/>
              </a:rPr>
              <a:t>Checklist for Standard Certificate Application</a:t>
            </a:r>
            <a:endParaRPr lang="en-US" dirty="0"/>
          </a:p>
        </p:txBody>
      </p:sp>
      <p:sp>
        <p:nvSpPr>
          <p:cNvPr id="6" name="Content Placeholder 5"/>
          <p:cNvSpPr>
            <a:spLocks noGrp="1"/>
          </p:cNvSpPr>
          <p:nvPr>
            <p:ph idx="1"/>
          </p:nvPr>
        </p:nvSpPr>
        <p:spPr>
          <a:xfrm>
            <a:off x="457200" y="1804738"/>
            <a:ext cx="8229600" cy="4345806"/>
          </a:xfrm>
        </p:spPr>
        <p:txBody>
          <a:bodyPr>
            <a:noAutofit/>
          </a:bodyPr>
          <a:lstStyle/>
          <a:p>
            <a:pPr>
              <a:lnSpc>
                <a:spcPct val="110000"/>
              </a:lnSpc>
              <a:spcBef>
                <a:spcPts val="0"/>
              </a:spcBef>
              <a:spcAft>
                <a:spcPts val="1200"/>
              </a:spcAft>
              <a:buFont typeface="Wingdings" pitchFamily="2" charset="2"/>
              <a:buNone/>
            </a:pPr>
            <a:r>
              <a:rPr lang="en-US" altLang="en-US" sz="1600" b="1" dirty="0">
                <a:ea typeface="ＭＳ Ｐゴシック" pitchFamily="34" charset="-128"/>
              </a:rPr>
              <a:t>Materials required by MSU Certification Office:</a:t>
            </a:r>
          </a:p>
          <a:p>
            <a:pPr>
              <a:lnSpc>
                <a:spcPct val="110000"/>
              </a:lnSpc>
              <a:spcBef>
                <a:spcPts val="0"/>
              </a:spcBef>
              <a:spcAft>
                <a:spcPts val="1200"/>
              </a:spcAft>
            </a:pPr>
            <a:r>
              <a:rPr lang="en-US" altLang="en-US" sz="1600" dirty="0">
                <a:ea typeface="ＭＳ Ｐゴシック" pitchFamily="34" charset="-128"/>
              </a:rPr>
              <a:t>Standard Certificate Application </a:t>
            </a:r>
            <a:r>
              <a:rPr lang="en-US" altLang="en-US" sz="1600" dirty="0">
                <a:ea typeface="ＭＳ Ｐゴシック" pitchFamily="34" charset="-128"/>
                <a:hlinkClick r:id="rId3"/>
              </a:rPr>
              <a:t>http://education.msu.edu/forms/certification/standard-application.pdf</a:t>
            </a:r>
            <a:endParaRPr lang="en-US" altLang="en-US" sz="1600" dirty="0">
              <a:ea typeface="ＭＳ Ｐゴシック" pitchFamily="34" charset="-128"/>
            </a:endParaRPr>
          </a:p>
          <a:p>
            <a:pPr>
              <a:lnSpc>
                <a:spcPct val="110000"/>
              </a:lnSpc>
              <a:spcBef>
                <a:spcPts val="0"/>
              </a:spcBef>
              <a:spcAft>
                <a:spcPts val="1200"/>
              </a:spcAft>
            </a:pPr>
            <a:r>
              <a:rPr lang="en-US" altLang="en-US" sz="1600" dirty="0">
                <a:ea typeface="ＭＳ Ｐゴシック" pitchFamily="34" charset="-128"/>
              </a:rPr>
              <a:t>Conviction Disclosure Form completed and signed (in ink)</a:t>
            </a:r>
          </a:p>
          <a:p>
            <a:pPr lvl="1">
              <a:lnSpc>
                <a:spcPct val="110000"/>
              </a:lnSpc>
              <a:spcBef>
                <a:spcPts val="0"/>
              </a:spcBef>
              <a:spcAft>
                <a:spcPts val="1200"/>
              </a:spcAft>
            </a:pPr>
            <a:r>
              <a:rPr lang="en-US" altLang="en-US" sz="1600" dirty="0">
                <a:ea typeface="ＭＳ Ｐゴシック" pitchFamily="34" charset="-128"/>
              </a:rPr>
              <a:t>Applicants with convictions/civil infractions must also submit ROA or letter from MSU Certification Officer</a:t>
            </a:r>
          </a:p>
          <a:p>
            <a:pPr>
              <a:lnSpc>
                <a:spcPct val="110000"/>
              </a:lnSpc>
              <a:spcBef>
                <a:spcPts val="0"/>
              </a:spcBef>
              <a:spcAft>
                <a:spcPts val="1200"/>
              </a:spcAft>
            </a:pPr>
            <a:r>
              <a:rPr lang="en-US" altLang="en-US" sz="1600" dirty="0">
                <a:ea typeface="ＭＳ Ｐゴシック" pitchFamily="34" charset="-128"/>
              </a:rPr>
              <a:t>Verification of current MDE-approved adult/child CPR and First Aid certification</a:t>
            </a:r>
          </a:p>
          <a:p>
            <a:pPr lvl="1">
              <a:lnSpc>
                <a:spcPct val="110000"/>
              </a:lnSpc>
              <a:spcBef>
                <a:spcPts val="0"/>
              </a:spcBef>
              <a:spcAft>
                <a:spcPts val="1200"/>
              </a:spcAft>
            </a:pPr>
            <a:r>
              <a:rPr lang="en-US" altLang="en-US" sz="1600" dirty="0">
                <a:ea typeface="ＭＳ Ｐゴシック" pitchFamily="34" charset="-128"/>
              </a:rPr>
              <a:t>Applicants must sign both cards and provide copies of both sides of each card</a:t>
            </a:r>
          </a:p>
          <a:p>
            <a:pPr>
              <a:lnSpc>
                <a:spcPct val="110000"/>
              </a:lnSpc>
              <a:spcBef>
                <a:spcPts val="0"/>
              </a:spcBef>
              <a:spcAft>
                <a:spcPts val="1200"/>
              </a:spcAft>
            </a:pPr>
            <a:r>
              <a:rPr lang="en-US" altLang="en-US" sz="1600" dirty="0">
                <a:ea typeface="ＭＳ Ｐゴシック" pitchFamily="34" charset="-128"/>
              </a:rPr>
              <a:t>Last page (thank you page) from online MDE Survey</a:t>
            </a:r>
          </a:p>
          <a:p>
            <a:pPr>
              <a:lnSpc>
                <a:spcPct val="110000"/>
              </a:lnSpc>
              <a:spcBef>
                <a:spcPts val="0"/>
              </a:spcBef>
              <a:spcAft>
                <a:spcPts val="1200"/>
              </a:spcAft>
            </a:pPr>
            <a:r>
              <a:rPr lang="en-US" altLang="en-US" sz="1600" dirty="0">
                <a:ea typeface="ＭＳ Ｐゴシック" pitchFamily="34" charset="-128"/>
              </a:rPr>
              <a:t>Verification of name change (if applicable)</a:t>
            </a:r>
          </a:p>
          <a:p>
            <a:pPr>
              <a:lnSpc>
                <a:spcPct val="110000"/>
              </a:lnSpc>
              <a:spcBef>
                <a:spcPts val="0"/>
              </a:spcBef>
              <a:spcAft>
                <a:spcPts val="1200"/>
              </a:spcAft>
            </a:pPr>
            <a:r>
              <a:rPr lang="en-US" altLang="en-US" sz="1600" dirty="0">
                <a:ea typeface="ＭＳ Ｐゴシック" pitchFamily="34" charset="-128"/>
              </a:rPr>
              <a:t>Elementary or Secondary </a:t>
            </a:r>
            <a:r>
              <a:rPr lang="en-US" altLang="en-US" sz="1600" i="1" dirty="0">
                <a:ea typeface="ＭＳ Ｐゴシック" pitchFamily="34" charset="-128"/>
              </a:rPr>
              <a:t>Request for Standard</a:t>
            </a:r>
            <a:r>
              <a:rPr lang="en-US" altLang="en-US" sz="1600" dirty="0">
                <a:ea typeface="ＭＳ Ｐゴシック" pitchFamily="34" charset="-128"/>
              </a:rPr>
              <a:t> </a:t>
            </a:r>
            <a:r>
              <a:rPr lang="en-US" altLang="en-US" sz="1600" i="1" dirty="0">
                <a:ea typeface="ＭＳ Ｐゴシック" pitchFamily="34" charset="-128"/>
              </a:rPr>
              <a:t>Certificate without All Endorsements, </a:t>
            </a:r>
            <a:r>
              <a:rPr lang="en-US" altLang="en-US" sz="1600" dirty="0">
                <a:ea typeface="ＭＳ Ｐゴシック" pitchFamily="34" charset="-128"/>
              </a:rPr>
              <a:t>if applicable</a:t>
            </a:r>
          </a:p>
        </p:txBody>
      </p:sp>
      <p:sp>
        <p:nvSpPr>
          <p:cNvPr id="2" name="Slide Number Placeholder 1"/>
          <p:cNvSpPr>
            <a:spLocks noGrp="1"/>
          </p:cNvSpPr>
          <p:nvPr>
            <p:ph type="sldNum" sz="quarter" idx="4"/>
          </p:nvPr>
        </p:nvSpPr>
        <p:spPr/>
        <p:txBody>
          <a:bodyPr/>
          <a:lstStyle/>
          <a:p>
            <a:fld id="{B01C9CEB-B99F-1248-AFD8-09903582A16B}" type="slidenum">
              <a:rPr lang="en-US" smtClean="0"/>
              <a:pPr/>
              <a:t>21</a:t>
            </a:fld>
            <a:endParaRPr lang="en-US" dirty="0"/>
          </a:p>
        </p:txBody>
      </p:sp>
    </p:spTree>
    <p:extLst>
      <p:ext uri="{BB962C8B-B14F-4D97-AF65-F5344CB8AC3E}">
        <p14:creationId xmlns:p14="http://schemas.microsoft.com/office/powerpoint/2010/main" val="125693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Applying for Standard Certificate</a:t>
            </a:r>
            <a:br>
              <a:rPr lang="en-US" altLang="en-US" dirty="0">
                <a:ea typeface="ＭＳ Ｐゴシック" pitchFamily="34" charset="-128"/>
              </a:rPr>
            </a:br>
            <a:r>
              <a:rPr lang="en-US" altLang="en-US" dirty="0">
                <a:ea typeface="ＭＳ Ｐゴシック" pitchFamily="34" charset="-128"/>
              </a:rPr>
              <a:t>through MOECS</a:t>
            </a:r>
            <a:endParaRPr lang="en-US" dirty="0"/>
          </a:p>
        </p:txBody>
      </p:sp>
      <p:sp>
        <p:nvSpPr>
          <p:cNvPr id="3" name="Content Placeholder 2"/>
          <p:cNvSpPr>
            <a:spLocks noGrp="1"/>
          </p:cNvSpPr>
          <p:nvPr>
            <p:ph idx="1"/>
          </p:nvPr>
        </p:nvSpPr>
        <p:spPr>
          <a:xfrm>
            <a:off x="457200" y="1811956"/>
            <a:ext cx="8229600" cy="4525963"/>
          </a:xfrm>
        </p:spPr>
        <p:txBody>
          <a:bodyPr>
            <a:normAutofit fontScale="77500" lnSpcReduction="20000"/>
          </a:bodyPr>
          <a:lstStyle/>
          <a:p>
            <a:pPr>
              <a:lnSpc>
                <a:spcPct val="110000"/>
              </a:lnSpc>
              <a:spcBef>
                <a:spcPts val="0"/>
              </a:spcBef>
              <a:spcAft>
                <a:spcPts val="1200"/>
              </a:spcAft>
              <a:buFont typeface="Wingdings" pitchFamily="2" charset="2"/>
              <a:buNone/>
            </a:pPr>
            <a:r>
              <a:rPr lang="en-US" altLang="en-US" dirty="0">
                <a:ea typeface="ＭＳ Ｐゴシック" pitchFamily="34" charset="-128"/>
              </a:rPr>
              <a:t>Initiating a Certification Application Using MOECS</a:t>
            </a:r>
          </a:p>
          <a:p>
            <a:pPr>
              <a:lnSpc>
                <a:spcPct val="110000"/>
              </a:lnSpc>
              <a:spcBef>
                <a:spcPts val="0"/>
              </a:spcBef>
              <a:spcAft>
                <a:spcPts val="1200"/>
              </a:spcAft>
              <a:buFont typeface="Wingdings" pitchFamily="2" charset="2"/>
              <a:buNone/>
            </a:pPr>
            <a:endParaRPr lang="en-US" altLang="en-US" sz="1050" dirty="0">
              <a:ea typeface="ＭＳ Ｐゴシック" pitchFamily="34" charset="-128"/>
            </a:endParaRPr>
          </a:p>
          <a:p>
            <a:pPr>
              <a:lnSpc>
                <a:spcPct val="110000"/>
              </a:lnSpc>
              <a:spcBef>
                <a:spcPts val="0"/>
              </a:spcBef>
              <a:spcAft>
                <a:spcPts val="1200"/>
              </a:spcAft>
            </a:pPr>
            <a:r>
              <a:rPr lang="en-US" altLang="en-US" dirty="0">
                <a:ea typeface="ＭＳ Ｐゴシック" pitchFamily="34" charset="-128"/>
              </a:rPr>
              <a:t>See instructions at </a:t>
            </a:r>
            <a:r>
              <a:rPr lang="en-US" altLang="en-US" u="sng" dirty="0">
                <a:ea typeface="ＭＳ Ｐゴシック" pitchFamily="34" charset="-128"/>
                <a:hlinkClick r:id="rId2"/>
              </a:rPr>
              <a:t>http://www.michigan.gov/moecs</a:t>
            </a:r>
            <a:r>
              <a:rPr lang="en-US" altLang="en-US" dirty="0">
                <a:ea typeface="ＭＳ Ｐゴシック" pitchFamily="34" charset="-128"/>
              </a:rPr>
              <a:t> or </a:t>
            </a:r>
            <a:r>
              <a:rPr lang="en-US" altLang="en-US" u="sng" dirty="0">
                <a:ea typeface="ＭＳ Ｐゴシック" pitchFamily="34" charset="-128"/>
                <a:hlinkClick r:id="rId3"/>
              </a:rPr>
              <a:t>http://education.msu.edu/certification/moecs.asp</a:t>
            </a:r>
            <a:r>
              <a:rPr lang="en-US" altLang="en-US" u="sng" dirty="0">
                <a:ea typeface="ＭＳ Ｐゴシック" pitchFamily="34" charset="-128"/>
              </a:rPr>
              <a:t> </a:t>
            </a:r>
          </a:p>
          <a:p>
            <a:pPr>
              <a:lnSpc>
                <a:spcPct val="110000"/>
              </a:lnSpc>
              <a:spcBef>
                <a:spcPts val="0"/>
              </a:spcBef>
              <a:spcAft>
                <a:spcPts val="1200"/>
              </a:spcAft>
            </a:pPr>
            <a:endParaRPr lang="en-US" altLang="en-US" sz="1050" u="sng" dirty="0">
              <a:ea typeface="ＭＳ Ｐゴシック" pitchFamily="34" charset="-128"/>
            </a:endParaRPr>
          </a:p>
          <a:p>
            <a:pPr>
              <a:lnSpc>
                <a:spcPct val="110000"/>
              </a:lnSpc>
              <a:spcBef>
                <a:spcPts val="0"/>
              </a:spcBef>
              <a:spcAft>
                <a:spcPts val="1200"/>
              </a:spcAft>
            </a:pPr>
            <a:r>
              <a:rPr lang="en-US" altLang="en-US" dirty="0">
                <a:ea typeface="ＭＳ Ｐゴシック" pitchFamily="34" charset="-128"/>
              </a:rPr>
              <a:t>List only major/minor/endorsement areas for which courses are completed and MTTC (and </a:t>
            </a:r>
            <a:r>
              <a:rPr lang="en-US" altLang="en-US" b="1" dirty="0">
                <a:ea typeface="ＭＳ Ｐゴシック" pitchFamily="34" charset="-128"/>
              </a:rPr>
              <a:t>ACTFL </a:t>
            </a:r>
            <a:r>
              <a:rPr lang="en-US" altLang="en-US" dirty="0">
                <a:ea typeface="ＭＳ Ｐゴシック" pitchFamily="34" charset="-128"/>
              </a:rPr>
              <a:t>for languages) have been passed. </a:t>
            </a:r>
          </a:p>
          <a:p>
            <a:pPr>
              <a:lnSpc>
                <a:spcPct val="110000"/>
              </a:lnSpc>
              <a:spcBef>
                <a:spcPts val="0"/>
              </a:spcBef>
              <a:spcAft>
                <a:spcPts val="1200"/>
              </a:spcAft>
            </a:pPr>
            <a:endParaRPr lang="en-US" altLang="en-US" sz="1050" dirty="0">
              <a:ea typeface="ＭＳ Ｐゴシック" pitchFamily="34" charset="-128"/>
            </a:endParaRPr>
          </a:p>
          <a:p>
            <a:pPr>
              <a:lnSpc>
                <a:spcPct val="110000"/>
              </a:lnSpc>
              <a:spcBef>
                <a:spcPts val="0"/>
              </a:spcBef>
              <a:spcAft>
                <a:spcPts val="1200"/>
              </a:spcAft>
            </a:pPr>
            <a:r>
              <a:rPr lang="en-US" altLang="en-US" dirty="0">
                <a:ea typeface="ＭＳ Ｐゴシック" pitchFamily="34" charset="-128"/>
              </a:rPr>
              <a:t>Applicants with a conviction/civil infraction, must answer “Yes” on MDE’s MOECS site.</a:t>
            </a:r>
          </a:p>
          <a:p>
            <a:pPr marL="0" indent="0">
              <a:buNone/>
            </a:pPr>
            <a:endParaRPr lang="en-US" dirty="0"/>
          </a:p>
        </p:txBody>
      </p:sp>
      <p:sp>
        <p:nvSpPr>
          <p:cNvPr id="4" name="Slide Number Placeholder 3"/>
          <p:cNvSpPr>
            <a:spLocks noGrp="1"/>
          </p:cNvSpPr>
          <p:nvPr>
            <p:ph type="sldNum" sz="quarter" idx="4"/>
          </p:nvPr>
        </p:nvSpPr>
        <p:spPr/>
        <p:txBody>
          <a:bodyPr/>
          <a:lstStyle/>
          <a:p>
            <a:fld id="{B01C9CEB-B99F-1248-AFD8-09903582A16B}" type="slidenum">
              <a:rPr lang="en-US" smtClean="0"/>
              <a:pPr/>
              <a:t>22</a:t>
            </a:fld>
            <a:endParaRPr lang="en-US" dirty="0"/>
          </a:p>
        </p:txBody>
      </p:sp>
    </p:spTree>
    <p:extLst>
      <p:ext uri="{BB962C8B-B14F-4D97-AF65-F5344CB8AC3E}">
        <p14:creationId xmlns:p14="http://schemas.microsoft.com/office/powerpoint/2010/main" val="87316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Timeline for Application Process</a:t>
            </a:r>
            <a:endParaRPr lang="en-US" dirty="0"/>
          </a:p>
        </p:txBody>
      </p:sp>
      <p:sp>
        <p:nvSpPr>
          <p:cNvPr id="3" name="Content Placeholder 2"/>
          <p:cNvSpPr>
            <a:spLocks noGrp="1"/>
          </p:cNvSpPr>
          <p:nvPr>
            <p:ph idx="1"/>
          </p:nvPr>
        </p:nvSpPr>
        <p:spPr/>
        <p:txBody>
          <a:bodyPr>
            <a:normAutofit fontScale="55000" lnSpcReduction="20000"/>
          </a:bodyPr>
          <a:lstStyle/>
          <a:p>
            <a:r>
              <a:rPr lang="en-US" altLang="en-US" dirty="0">
                <a:ea typeface="ＭＳ Ｐゴシック" pitchFamily="34" charset="-128"/>
              </a:rPr>
              <a:t>Candidates submit single, </a:t>
            </a:r>
            <a:r>
              <a:rPr lang="en-US" altLang="en-US" i="1" dirty="0">
                <a:ea typeface="ＭＳ Ｐゴシック" pitchFamily="34" charset="-128"/>
              </a:rPr>
              <a:t>complete</a:t>
            </a:r>
            <a:r>
              <a:rPr lang="en-US" altLang="en-US" dirty="0">
                <a:ea typeface="ＭＳ Ｐゴシック" pitchFamily="34" charset="-128"/>
              </a:rPr>
              <a:t> application packet to MSU Certification Office and initiate online MOECS application</a:t>
            </a:r>
          </a:p>
          <a:p>
            <a:endParaRPr lang="en-US" altLang="en-US" sz="1200" dirty="0">
              <a:ea typeface="ＭＳ Ｐゴシック" pitchFamily="34" charset="-128"/>
            </a:endParaRPr>
          </a:p>
          <a:p>
            <a:r>
              <a:rPr lang="en-US" altLang="en-US" dirty="0">
                <a:ea typeface="ＭＳ Ｐゴシック" pitchFamily="34" charset="-128"/>
              </a:rPr>
              <a:t>Online application is automatically routed to MSU Certification Office for review. </a:t>
            </a:r>
          </a:p>
          <a:p>
            <a:endParaRPr lang="en-US" altLang="en-US" sz="1200" dirty="0">
              <a:ea typeface="ＭＳ Ｐゴシック" pitchFamily="34" charset="-128"/>
            </a:endParaRPr>
          </a:p>
          <a:p>
            <a:r>
              <a:rPr lang="en-US" altLang="en-US" dirty="0">
                <a:ea typeface="ＭＳ Ｐゴシック" pitchFamily="34" charset="-128"/>
              </a:rPr>
              <a:t>Final semester grades and degree conferral becomes available, MSU Certification Office begins to approve online applications electronically</a:t>
            </a:r>
          </a:p>
          <a:p>
            <a:endParaRPr lang="en-US" altLang="en-US" sz="1050" dirty="0">
              <a:ea typeface="ＭＳ Ｐゴシック" pitchFamily="34" charset="-128"/>
            </a:endParaRPr>
          </a:p>
          <a:p>
            <a:r>
              <a:rPr lang="en-US" altLang="en-US" dirty="0">
                <a:ea typeface="ＭＳ Ｐゴシック" pitchFamily="34" charset="-128"/>
              </a:rPr>
              <a:t>MSU</a:t>
            </a:r>
            <a:r>
              <a:rPr lang="ja-JP" altLang="en-US" dirty="0">
                <a:ea typeface="ＭＳ Ｐゴシック" pitchFamily="34" charset="-128"/>
              </a:rPr>
              <a:t>’</a:t>
            </a:r>
            <a:r>
              <a:rPr lang="en-US" altLang="ja-JP" dirty="0">
                <a:ea typeface="ＭＳ Ｐゴシック" pitchFamily="34" charset="-128"/>
              </a:rPr>
              <a:t>s review cannot be completed until all required materials have been received from applicant and final semester grades are available.  Bachelor’s degree must be conferred before recommendation can be made for the teaching certificate.</a:t>
            </a:r>
          </a:p>
          <a:p>
            <a:endParaRPr lang="en-US" altLang="ja-JP" sz="1050" dirty="0">
              <a:ea typeface="ＭＳ Ｐゴシック" pitchFamily="34" charset="-128"/>
            </a:endParaRPr>
          </a:p>
          <a:p>
            <a:r>
              <a:rPr lang="en-US" altLang="en-US" dirty="0">
                <a:ea typeface="ＭＳ Ｐゴシック" pitchFamily="34" charset="-128"/>
              </a:rPr>
              <a:t>When MOECS application is approved by MSU, candidate is notified by MDE by email and prompted to pay online fee ($160).</a:t>
            </a:r>
          </a:p>
          <a:p>
            <a:endParaRPr lang="en-US" altLang="en-US" sz="1050" dirty="0">
              <a:ea typeface="ＭＳ Ｐゴシック" pitchFamily="34" charset="-128"/>
            </a:endParaRPr>
          </a:p>
          <a:p>
            <a:r>
              <a:rPr lang="en-US" altLang="en-US" dirty="0">
                <a:ea typeface="ＭＳ Ｐゴシック" pitchFamily="34" charset="-128"/>
              </a:rPr>
              <a:t>Following payment, certificate is available and can be printed.  </a:t>
            </a:r>
            <a:r>
              <a:rPr lang="en-US" altLang="en-US" b="1" dirty="0">
                <a:ea typeface="ＭＳ Ｐゴシック" pitchFamily="34" charset="-128"/>
              </a:rPr>
              <a:t>MDE does not mail certificates</a:t>
            </a:r>
            <a:r>
              <a:rPr lang="en-US" altLang="en-US" dirty="0">
                <a:ea typeface="ＭＳ Ｐゴシック" pitchFamily="34" charset="-128"/>
              </a:rPr>
              <a:t>.</a:t>
            </a:r>
          </a:p>
          <a:p>
            <a:endParaRPr lang="en-US" altLang="en-US" sz="1050" dirty="0">
              <a:ea typeface="ＭＳ Ｐゴシック" pitchFamily="34" charset="-128"/>
            </a:endParaRPr>
          </a:p>
          <a:p>
            <a:r>
              <a:rPr lang="en-US" altLang="en-US" b="1" dirty="0">
                <a:ea typeface="ＭＳ Ｐゴシック" pitchFamily="34" charset="-128"/>
              </a:rPr>
              <a:t>When fee is paid online, certificate is available and can be printed.  Must be notarized prior to employment in a school.</a:t>
            </a:r>
          </a:p>
        </p:txBody>
      </p:sp>
      <p:sp>
        <p:nvSpPr>
          <p:cNvPr id="4" name="Slide Number Placeholder 3"/>
          <p:cNvSpPr>
            <a:spLocks noGrp="1"/>
          </p:cNvSpPr>
          <p:nvPr>
            <p:ph type="sldNum" sz="quarter" idx="4"/>
          </p:nvPr>
        </p:nvSpPr>
        <p:spPr/>
        <p:txBody>
          <a:bodyPr/>
          <a:lstStyle/>
          <a:p>
            <a:fld id="{B01C9CEB-B99F-1248-AFD8-09903582A16B}" type="slidenum">
              <a:rPr lang="en-US" smtClean="0"/>
              <a:pPr/>
              <a:t>23</a:t>
            </a:fld>
            <a:endParaRPr lang="en-US" dirty="0"/>
          </a:p>
        </p:txBody>
      </p:sp>
    </p:spTree>
    <p:extLst>
      <p:ext uri="{BB962C8B-B14F-4D97-AF65-F5344CB8AC3E}">
        <p14:creationId xmlns:p14="http://schemas.microsoft.com/office/powerpoint/2010/main" val="44722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I’m Ready for a Job</a:t>
            </a:r>
            <a:endParaRPr lang="en-US" dirty="0"/>
          </a:p>
        </p:txBody>
      </p:sp>
      <p:sp>
        <p:nvSpPr>
          <p:cNvPr id="3" name="Content Placeholder 2"/>
          <p:cNvSpPr>
            <a:spLocks noGrp="1"/>
          </p:cNvSpPr>
          <p:nvPr>
            <p:ph idx="1"/>
          </p:nvPr>
        </p:nvSpPr>
        <p:spPr>
          <a:xfrm>
            <a:off x="4783756" y="2456851"/>
            <a:ext cx="3903044" cy="1990023"/>
          </a:xfrm>
        </p:spPr>
        <p:txBody>
          <a:bodyPr/>
          <a:lstStyle/>
          <a:p>
            <a:r>
              <a:rPr lang="en-US" altLang="en-US" dirty="0">
                <a:ea typeface="ＭＳ Ｐゴシック" pitchFamily="34" charset="-128"/>
              </a:rPr>
              <a:t>Teacher Fairs, Applications, Interviews, etc.</a:t>
            </a:r>
          </a:p>
        </p:txBody>
      </p:sp>
      <p:sp>
        <p:nvSpPr>
          <p:cNvPr id="4" name="Slide Number Placeholder 3"/>
          <p:cNvSpPr>
            <a:spLocks noGrp="1"/>
          </p:cNvSpPr>
          <p:nvPr>
            <p:ph type="sldNum" sz="quarter" idx="4"/>
          </p:nvPr>
        </p:nvSpPr>
        <p:spPr/>
        <p:txBody>
          <a:bodyPr/>
          <a:lstStyle/>
          <a:p>
            <a:fld id="{B01C9CEB-B99F-1248-AFD8-09903582A16B}" type="slidenum">
              <a:rPr lang="en-US" smtClean="0"/>
              <a:pPr/>
              <a:t>24</a:t>
            </a:fld>
            <a:endParaRPr lang="en-US" dirty="0"/>
          </a:p>
        </p:txBody>
      </p:sp>
      <p:pic>
        <p:nvPicPr>
          <p:cNvPr id="5" name="Picture 4" descr="C:\Users\linsemi2\AppData\Local\Microsoft\Windows\Temporary Internet Files\Content.IE5\URHI0JLF\Find-Jo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160874"/>
            <a:ext cx="34331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3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Other MI Certifications</a:t>
            </a:r>
            <a:endParaRPr lang="en-US" dirty="0"/>
          </a:p>
        </p:txBody>
      </p:sp>
      <p:sp>
        <p:nvSpPr>
          <p:cNvPr id="3" name="Content Placeholder 2"/>
          <p:cNvSpPr>
            <a:spLocks noGrp="1"/>
          </p:cNvSpPr>
          <p:nvPr>
            <p:ph idx="1"/>
          </p:nvPr>
        </p:nvSpPr>
        <p:spPr/>
        <p:txBody>
          <a:bodyPr>
            <a:normAutofit/>
          </a:bodyPr>
          <a:lstStyle/>
          <a:p>
            <a:pPr marL="525780">
              <a:lnSpc>
                <a:spcPct val="150000"/>
              </a:lnSpc>
            </a:pPr>
            <a:r>
              <a:rPr lang="en-US" altLang="en-US" sz="3000" dirty="0">
                <a:ea typeface="ＭＳ Ｐゴシック" pitchFamily="34" charset="-128"/>
              </a:rPr>
              <a:t>Professional Certification</a:t>
            </a:r>
          </a:p>
          <a:p>
            <a:pPr marL="525780">
              <a:lnSpc>
                <a:spcPct val="150000"/>
              </a:lnSpc>
            </a:pPr>
            <a:r>
              <a:rPr lang="en-US" altLang="en-US" sz="3000" dirty="0">
                <a:ea typeface="ＭＳ Ｐゴシック" pitchFamily="34" charset="-128"/>
              </a:rPr>
              <a:t>Renewal of the Standard Certificate</a:t>
            </a:r>
          </a:p>
          <a:p>
            <a:pPr marL="525780">
              <a:lnSpc>
                <a:spcPct val="150000"/>
              </a:lnSpc>
            </a:pPr>
            <a:r>
              <a:rPr lang="en-US" altLang="en-US" sz="3000" dirty="0">
                <a:ea typeface="ＭＳ Ｐゴシック" pitchFamily="34" charset="-128"/>
              </a:rPr>
              <a:t>Renewal of the Professional Certificate</a:t>
            </a:r>
          </a:p>
          <a:p>
            <a:pPr marL="525780">
              <a:lnSpc>
                <a:spcPct val="150000"/>
              </a:lnSpc>
            </a:pPr>
            <a:r>
              <a:rPr lang="en-US" altLang="en-US" sz="3000" dirty="0">
                <a:ea typeface="ＭＳ Ｐゴシック" pitchFamily="34" charset="-128"/>
              </a:rPr>
              <a:t>Advanced Professional Teaching Certificate</a:t>
            </a:r>
          </a:p>
        </p:txBody>
      </p:sp>
      <p:sp>
        <p:nvSpPr>
          <p:cNvPr id="4" name="Slide Number Placeholder 3"/>
          <p:cNvSpPr>
            <a:spLocks noGrp="1"/>
          </p:cNvSpPr>
          <p:nvPr>
            <p:ph type="sldNum" sz="quarter" idx="4"/>
          </p:nvPr>
        </p:nvSpPr>
        <p:spPr/>
        <p:txBody>
          <a:bodyPr/>
          <a:lstStyle/>
          <a:p>
            <a:fld id="{B01C9CEB-B99F-1248-AFD8-09903582A16B}" type="slidenum">
              <a:rPr lang="en-US" smtClean="0"/>
              <a:pPr/>
              <a:t>25</a:t>
            </a:fld>
            <a:endParaRPr lang="en-US" dirty="0"/>
          </a:p>
        </p:txBody>
      </p:sp>
    </p:spTree>
    <p:extLst>
      <p:ext uri="{BB962C8B-B14F-4D97-AF65-F5344CB8AC3E}">
        <p14:creationId xmlns:p14="http://schemas.microsoft.com/office/powerpoint/2010/main" val="129861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748"/>
            <a:ext cx="8229600" cy="843660"/>
          </a:xfrm>
        </p:spPr>
        <p:txBody>
          <a:bodyPr>
            <a:noAutofit/>
          </a:bodyPr>
          <a:lstStyle/>
          <a:p>
            <a:r>
              <a:rPr lang="en-US" altLang="en-US" sz="3000" dirty="0">
                <a:ea typeface="ＭＳ Ｐゴシック" pitchFamily="34" charset="-128"/>
              </a:rPr>
              <a:t>Progressing to the Professional Certificate</a:t>
            </a:r>
            <a:br>
              <a:rPr lang="en-US" altLang="en-US" sz="3000" dirty="0">
                <a:ea typeface="ＭＳ Ｐゴシック" pitchFamily="34" charset="-128"/>
              </a:rPr>
            </a:br>
            <a:r>
              <a:rPr lang="en-US" altLang="en-US" sz="1600" dirty="0">
                <a:solidFill>
                  <a:srgbClr val="002060"/>
                </a:solidFill>
                <a:ea typeface="ＭＳ Ｐゴシック" pitchFamily="34" charset="-128"/>
              </a:rPr>
              <a:t>(Michigan’</a:t>
            </a:r>
            <a:r>
              <a:rPr lang="en-US" altLang="ja-JP" sz="1600" dirty="0">
                <a:solidFill>
                  <a:srgbClr val="002060"/>
                </a:solidFill>
                <a:ea typeface="ＭＳ Ｐゴシック" pitchFamily="34" charset="-128"/>
              </a:rPr>
              <a:t>s second tier teaching license/credential)</a:t>
            </a:r>
            <a:br>
              <a:rPr lang="en-US" altLang="ja-JP" sz="1600" dirty="0">
                <a:solidFill>
                  <a:srgbClr val="002060"/>
                </a:solidFill>
                <a:ea typeface="ＭＳ Ｐゴシック" pitchFamily="34" charset="-128"/>
              </a:rPr>
            </a:br>
            <a:endParaRPr lang="en-US" sz="1600" dirty="0"/>
          </a:p>
        </p:txBody>
      </p:sp>
      <p:sp>
        <p:nvSpPr>
          <p:cNvPr id="3" name="Content Placeholder 2"/>
          <p:cNvSpPr>
            <a:spLocks noGrp="1"/>
          </p:cNvSpPr>
          <p:nvPr>
            <p:ph idx="1"/>
          </p:nvPr>
        </p:nvSpPr>
        <p:spPr>
          <a:xfrm>
            <a:off x="457200" y="1109312"/>
            <a:ext cx="8229600" cy="5331508"/>
          </a:xfrm>
        </p:spPr>
        <p:txBody>
          <a:bodyPr>
            <a:normAutofit fontScale="62500" lnSpcReduction="20000"/>
          </a:bodyPr>
          <a:lstStyle/>
          <a:p>
            <a:pPr marL="0" indent="0">
              <a:lnSpc>
                <a:spcPct val="80000"/>
              </a:lnSpc>
              <a:buNone/>
            </a:pPr>
            <a:r>
              <a:rPr lang="en-US" altLang="en-US" sz="2000" dirty="0">
                <a:ea typeface="ＭＳ Ｐゴシック" pitchFamily="34" charset="-128"/>
              </a:rPr>
              <a:t>Requirements for progressing to the Professional Certificate:</a:t>
            </a:r>
          </a:p>
          <a:p>
            <a:pPr>
              <a:lnSpc>
                <a:spcPct val="120000"/>
              </a:lnSpc>
              <a:buFont typeface="+mj-lt"/>
              <a:buAutoNum type="arabicPeriod"/>
            </a:pPr>
            <a:r>
              <a:rPr lang="en-US" altLang="en-US" sz="2000" dirty="0">
                <a:ea typeface="ＭＳ Ｐゴシック" pitchFamily="34" charset="-128"/>
              </a:rPr>
              <a:t>Three years of successful teaching since issuance of the initial Standard Certificate</a:t>
            </a:r>
            <a:r>
              <a:rPr lang="en-US" altLang="en-US" sz="2000" b="1" dirty="0">
                <a:ea typeface="ＭＳ Ｐゴシック" pitchFamily="34" charset="-128"/>
              </a:rPr>
              <a:t> </a:t>
            </a:r>
            <a:r>
              <a:rPr lang="en-US" altLang="en-US" sz="2000" dirty="0">
                <a:ea typeface="ＭＳ Ｐゴシック" pitchFamily="34" charset="-128"/>
              </a:rPr>
              <a:t>in the content area(s) and grade levels specified on the Standard Certificate</a:t>
            </a:r>
          </a:p>
          <a:p>
            <a:pPr>
              <a:lnSpc>
                <a:spcPct val="80000"/>
              </a:lnSpc>
              <a:buFont typeface="+mj-lt"/>
              <a:buAutoNum type="arabicPeriod"/>
            </a:pPr>
            <a:endParaRPr lang="en-US" altLang="en-US" sz="600" dirty="0">
              <a:ea typeface="ＭＳ Ｐゴシック" pitchFamily="34" charset="-128"/>
            </a:endParaRPr>
          </a:p>
          <a:p>
            <a:pPr>
              <a:lnSpc>
                <a:spcPct val="110000"/>
              </a:lnSpc>
              <a:buFont typeface="+mj-lt"/>
              <a:buAutoNum type="arabicPeriod"/>
            </a:pPr>
            <a:r>
              <a:rPr lang="en-US" altLang="en-US" sz="2000" dirty="0">
                <a:ea typeface="ＭＳ Ｐゴシック" pitchFamily="34" charset="-128"/>
              </a:rPr>
              <a:t>150 hours of education-related professional learning earned and entered into MOECS since issuance of the most recent certificate; options include:</a:t>
            </a:r>
          </a:p>
          <a:p>
            <a:pPr marL="736092" lvl="1" indent="-342900">
              <a:lnSpc>
                <a:spcPct val="110000"/>
              </a:lnSpc>
              <a:buFont typeface="+mj-lt"/>
              <a:buAutoNum type="arabicPeriod"/>
            </a:pPr>
            <a:r>
              <a:rPr lang="en-US" altLang="en-US" sz="2000" dirty="0">
                <a:ea typeface="ＭＳ Ｐゴシック" pitchFamily="34" charset="-128"/>
              </a:rPr>
              <a:t>Six semester credit hours at a college or university </a:t>
            </a:r>
          </a:p>
          <a:p>
            <a:pPr marL="736092" lvl="1" indent="-342900">
              <a:lnSpc>
                <a:spcPct val="110000"/>
              </a:lnSpc>
              <a:buFont typeface="+mj-lt"/>
              <a:buAutoNum type="arabicPeriod"/>
            </a:pPr>
            <a:r>
              <a:rPr lang="en-US" altLang="en-US" sz="2000" dirty="0">
                <a:ea typeface="ＭＳ Ｐゴシック" pitchFamily="34" charset="-128"/>
              </a:rPr>
              <a:t>150 SCECHS (State Continuing Education Clock Hours)</a:t>
            </a:r>
          </a:p>
          <a:p>
            <a:pPr marL="736092" lvl="1" indent="-342900">
              <a:lnSpc>
                <a:spcPct val="110000"/>
              </a:lnSpc>
              <a:buFont typeface="+mj-lt"/>
              <a:buAutoNum type="arabicPeriod"/>
            </a:pPr>
            <a:r>
              <a:rPr lang="en-US" altLang="en-US" sz="2000" dirty="0">
                <a:ea typeface="ＭＳ Ｐゴシック" pitchFamily="34" charset="-128"/>
              </a:rPr>
              <a:t>150 DPPD (District Provided Professional Development) hours, or</a:t>
            </a:r>
          </a:p>
          <a:p>
            <a:pPr marL="736092" lvl="1" indent="-342900">
              <a:lnSpc>
                <a:spcPct val="110000"/>
              </a:lnSpc>
              <a:buFont typeface="+mj-lt"/>
              <a:buAutoNum type="arabicPeriod"/>
            </a:pPr>
            <a:r>
              <a:rPr lang="en-US" altLang="en-US" sz="2000" dirty="0">
                <a:ea typeface="ＭＳ Ｐゴシック" pitchFamily="34" charset="-128"/>
              </a:rPr>
              <a:t>Some combination of #1-3 after issuance of most recent certificate </a:t>
            </a:r>
            <a:r>
              <a:rPr lang="en-US" altLang="en-US" sz="2000" b="1" dirty="0">
                <a:ea typeface="ＭＳ Ｐゴシック" pitchFamily="34" charset="-128"/>
              </a:rPr>
              <a:t>OR</a:t>
            </a:r>
          </a:p>
          <a:p>
            <a:pPr marL="736092" lvl="1" indent="-342900">
              <a:lnSpc>
                <a:spcPct val="110000"/>
              </a:lnSpc>
              <a:buFont typeface="+mj-lt"/>
              <a:buAutoNum type="arabicPeriod"/>
            </a:pPr>
            <a:r>
              <a:rPr lang="en-US" altLang="en-US" sz="2000" dirty="0">
                <a:ea typeface="ＭＳ Ｐゴシック" pitchFamily="34" charset="-128"/>
              </a:rPr>
              <a:t>An education-related master’s or higher degree earned at any time (even if previously used to renew the Standard Certificate)</a:t>
            </a:r>
          </a:p>
          <a:p>
            <a:pPr marL="736092" lvl="1" indent="-342900">
              <a:lnSpc>
                <a:spcPct val="80000"/>
              </a:lnSpc>
              <a:buFont typeface="+mj-lt"/>
              <a:buAutoNum type="arabicPeriod"/>
            </a:pPr>
            <a:endParaRPr lang="en-US" altLang="en-US" sz="600" dirty="0">
              <a:ea typeface="ＭＳ Ｐゴシック" pitchFamily="34" charset="-128"/>
            </a:endParaRPr>
          </a:p>
          <a:p>
            <a:pPr marL="336042">
              <a:lnSpc>
                <a:spcPct val="120000"/>
              </a:lnSpc>
              <a:buFont typeface="+mj-lt"/>
              <a:buAutoNum type="arabicPeriod"/>
            </a:pPr>
            <a:r>
              <a:rPr lang="en-US" altLang="en-US" sz="2000" dirty="0">
                <a:ea typeface="ＭＳ Ｐゴシック" pitchFamily="34" charset="-128"/>
              </a:rPr>
              <a:t>Completion of 6 </a:t>
            </a:r>
            <a:r>
              <a:rPr lang="en-US" sz="2000" dirty="0"/>
              <a:t>semester credit hours of reading methods course work for elementary teachers and 3 semester credit hours for secondary certified teachers.  (You met this requirement with TE 302).</a:t>
            </a:r>
          </a:p>
          <a:p>
            <a:pPr marL="336042">
              <a:lnSpc>
                <a:spcPct val="80000"/>
              </a:lnSpc>
              <a:buFont typeface="+mj-lt"/>
              <a:buAutoNum type="arabicPeriod"/>
            </a:pPr>
            <a:endParaRPr lang="en-US" altLang="en-US" sz="600" dirty="0">
              <a:ea typeface="ＭＳ Ｐゴシック" pitchFamily="34" charset="-128"/>
            </a:endParaRPr>
          </a:p>
          <a:p>
            <a:pPr>
              <a:lnSpc>
                <a:spcPct val="120000"/>
              </a:lnSpc>
              <a:buFont typeface="+mj-lt"/>
              <a:buAutoNum type="arabicPeriod"/>
            </a:pPr>
            <a:r>
              <a:rPr lang="en-US" altLang="en-US" sz="2000" dirty="0">
                <a:ea typeface="ＭＳ Ｐゴシック" pitchFamily="34" charset="-128"/>
              </a:rPr>
              <a:t>Completion of an approved 3 credit course in reading diagnostics and remediation (TE 846 at MSU); this course can be counted toward the professional learning requirement if it was taken after issuance of the most recent certificate or renewal (it may also be applied toward some master’s degree programs)</a:t>
            </a:r>
          </a:p>
          <a:p>
            <a:pPr>
              <a:lnSpc>
                <a:spcPct val="120000"/>
              </a:lnSpc>
              <a:buFont typeface="+mj-lt"/>
              <a:buAutoNum type="arabicPeriod"/>
            </a:pPr>
            <a:endParaRPr lang="en-US" altLang="en-US" sz="600" dirty="0">
              <a:ea typeface="ＭＳ Ｐゴシック" pitchFamily="34" charset="-128"/>
            </a:endParaRPr>
          </a:p>
          <a:p>
            <a:pPr>
              <a:lnSpc>
                <a:spcPct val="120000"/>
              </a:lnSpc>
              <a:buFont typeface="+mj-lt"/>
              <a:buAutoNum type="arabicPeriod"/>
            </a:pPr>
            <a:r>
              <a:rPr lang="en-US" altLang="en-US" sz="2100" dirty="0">
                <a:ea typeface="ＭＳ Ｐゴシック" pitchFamily="34" charset="-128"/>
              </a:rPr>
              <a:t>Effectiveness ratings:</a:t>
            </a:r>
          </a:p>
          <a:p>
            <a:pPr lvl="1"/>
            <a:r>
              <a:rPr lang="en-US" sz="2100" dirty="0"/>
              <a:t>Consecutive:  Effective or Highly Effective ratings on annual year-end performance evaluations for the three consecutive school years immediately preceding application for the Professional Certificate; or</a:t>
            </a:r>
          </a:p>
          <a:p>
            <a:pPr lvl="1"/>
            <a:r>
              <a:rPr lang="en-US" sz="2100" dirty="0"/>
              <a:t>Nonconsecutive:  Effective or Highly Effective ratings on annual year-end performance evaluations for at least three nonconsecutive school years prior to applying for the Professional Certificate</a:t>
            </a:r>
          </a:p>
          <a:p>
            <a:pPr>
              <a:lnSpc>
                <a:spcPct val="80000"/>
              </a:lnSpc>
            </a:pPr>
            <a:endParaRPr lang="en-US" altLang="en-US" sz="1700" dirty="0">
              <a:ea typeface="ＭＳ Ｐゴシック" pitchFamily="34" charset="-128"/>
            </a:endParaRPr>
          </a:p>
          <a:p>
            <a:pPr marL="0" indent="0" algn="ctr">
              <a:lnSpc>
                <a:spcPct val="80000"/>
              </a:lnSpc>
              <a:buNone/>
            </a:pPr>
            <a:r>
              <a:rPr lang="en-US" altLang="en-US" sz="2400" dirty="0">
                <a:ea typeface="ＭＳ Ｐゴシック" pitchFamily="34" charset="-128"/>
              </a:rPr>
              <a:t>Certificate is valid for 5 years; must be renewed every 5 years with unlimited renewals</a:t>
            </a:r>
          </a:p>
          <a:p>
            <a:pPr marL="0" indent="0">
              <a:lnSpc>
                <a:spcPct val="80000"/>
              </a:lnSpc>
              <a:buNone/>
            </a:pPr>
            <a:endParaRPr lang="en-US" altLang="en-US" sz="1800" dirty="0">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26</a:t>
            </a:fld>
            <a:endParaRPr lang="en-US" dirty="0"/>
          </a:p>
        </p:txBody>
      </p:sp>
    </p:spTree>
    <p:extLst>
      <p:ext uri="{BB962C8B-B14F-4D97-AF65-F5344CB8AC3E}">
        <p14:creationId xmlns:p14="http://schemas.microsoft.com/office/powerpoint/2010/main" val="3463968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Education-Related Professional Learning</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Education-Related Professional Learning Hour Conversion:</a:t>
            </a:r>
          </a:p>
          <a:p>
            <a:r>
              <a:rPr lang="en-US" dirty="0"/>
              <a:t>College credit:	1 semester hour = 25 professional learning hours</a:t>
            </a:r>
          </a:p>
          <a:p>
            <a:r>
              <a:rPr lang="en-US" dirty="0"/>
              <a:t>SCECH hours:	1 SCECH hour = 1 professional learning hour</a:t>
            </a:r>
          </a:p>
          <a:p>
            <a:r>
              <a:rPr lang="en-US" dirty="0"/>
              <a:t>DPPD hours:	1 DPPD hour = 1 professional learning hour  </a:t>
            </a:r>
          </a:p>
          <a:p>
            <a:pPr>
              <a:lnSpc>
                <a:spcPct val="80000"/>
              </a:lnSpc>
            </a:pPr>
            <a:endParaRPr lang="en-US" altLang="en-US" sz="1200" dirty="0">
              <a:ea typeface="ＭＳ Ｐゴシック" pitchFamily="34" charset="-128"/>
            </a:endParaRPr>
          </a:p>
          <a:p>
            <a:pPr marL="0" indent="0">
              <a:lnSpc>
                <a:spcPct val="80000"/>
              </a:lnSpc>
              <a:buNone/>
            </a:pPr>
            <a:r>
              <a:rPr lang="en-US" altLang="en-US" sz="2800" dirty="0">
                <a:ea typeface="ＭＳ Ｐゴシック" pitchFamily="34" charset="-128"/>
              </a:rPr>
              <a:t>TE 800 level coursework taken for initial (Standard) certification </a:t>
            </a:r>
            <a:r>
              <a:rPr lang="en-US" altLang="en-US" sz="2800" b="1" u="sng" dirty="0">
                <a:ea typeface="ＭＳ Ｐゴシック" pitchFamily="34" charset="-128"/>
              </a:rPr>
              <a:t>cannot</a:t>
            </a:r>
            <a:r>
              <a:rPr lang="en-US" altLang="en-US" sz="2800" u="sng" dirty="0">
                <a:ea typeface="ＭＳ Ｐゴシック" pitchFamily="34" charset="-128"/>
              </a:rPr>
              <a:t> </a:t>
            </a:r>
            <a:r>
              <a:rPr lang="en-US" altLang="en-US" sz="2800" b="1" u="sng" dirty="0">
                <a:ea typeface="ＭＳ Ｐゴシック" pitchFamily="34" charset="-128"/>
              </a:rPr>
              <a:t>be</a:t>
            </a:r>
            <a:r>
              <a:rPr lang="en-US" altLang="en-US" sz="2800" u="sng" dirty="0">
                <a:ea typeface="ＭＳ Ｐゴシック" pitchFamily="34" charset="-128"/>
              </a:rPr>
              <a:t> </a:t>
            </a:r>
            <a:r>
              <a:rPr lang="en-US" altLang="en-US" sz="2800" dirty="0">
                <a:ea typeface="ＭＳ Ｐゴシック" pitchFamily="34" charset="-128"/>
              </a:rPr>
              <a:t>reused for Renewal of the Standard Certificate or to earn the Professional certificate, even if those credits are applied to a masters program.</a:t>
            </a:r>
          </a:p>
        </p:txBody>
      </p:sp>
      <p:sp>
        <p:nvSpPr>
          <p:cNvPr id="4" name="Slide Number Placeholder 3"/>
          <p:cNvSpPr>
            <a:spLocks noGrp="1"/>
          </p:cNvSpPr>
          <p:nvPr>
            <p:ph type="sldNum" sz="quarter" idx="4"/>
          </p:nvPr>
        </p:nvSpPr>
        <p:spPr/>
        <p:txBody>
          <a:bodyPr/>
          <a:lstStyle/>
          <a:p>
            <a:fld id="{B01C9CEB-B99F-1248-AFD8-09903582A16B}" type="slidenum">
              <a:rPr lang="en-US" smtClean="0"/>
              <a:pPr/>
              <a:t>27</a:t>
            </a:fld>
            <a:endParaRPr lang="en-US" dirty="0"/>
          </a:p>
        </p:txBody>
      </p:sp>
    </p:spTree>
    <p:extLst>
      <p:ext uri="{BB962C8B-B14F-4D97-AF65-F5344CB8AC3E}">
        <p14:creationId xmlns:p14="http://schemas.microsoft.com/office/powerpoint/2010/main" val="307722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Renewal of the Standard Certificate</a:t>
            </a:r>
            <a:endParaRPr lang="en-US" sz="2200" dirty="0"/>
          </a:p>
        </p:txBody>
      </p:sp>
      <p:sp>
        <p:nvSpPr>
          <p:cNvPr id="3" name="Content Placeholder 2"/>
          <p:cNvSpPr>
            <a:spLocks noGrp="1"/>
          </p:cNvSpPr>
          <p:nvPr>
            <p:ph idx="1"/>
          </p:nvPr>
        </p:nvSpPr>
        <p:spPr/>
        <p:txBody>
          <a:bodyPr>
            <a:normAutofit lnSpcReduction="10000"/>
          </a:bodyPr>
          <a:lstStyle/>
          <a:p>
            <a:r>
              <a:rPr lang="en-US" altLang="en-US" sz="1800" dirty="0">
                <a:ea typeface="ＭＳ Ｐゴシック" pitchFamily="34" charset="-128"/>
              </a:rPr>
              <a:t>If requirements for the Professional Certificate have not been met when the Standard Certificate expires, you may renew your Standard Certificate. </a:t>
            </a:r>
          </a:p>
          <a:p>
            <a:r>
              <a:rPr lang="en-US" altLang="en-US" sz="1800" dirty="0">
                <a:ea typeface="ＭＳ Ｐゴシック" pitchFamily="34" charset="-128"/>
              </a:rPr>
              <a:t>Valid for a period of 5 years with unlimited renewals</a:t>
            </a:r>
          </a:p>
          <a:p>
            <a:r>
              <a:rPr lang="en-US" altLang="en-US" sz="1800" dirty="0">
                <a:ea typeface="ＭＳ Ｐゴシック" pitchFamily="34" charset="-128"/>
              </a:rPr>
              <a:t>All certificates expire 5 years from June 30 of the calendar year in which the certificate was issued.</a:t>
            </a:r>
          </a:p>
          <a:p>
            <a:pPr>
              <a:lnSpc>
                <a:spcPct val="80000"/>
              </a:lnSpc>
            </a:pPr>
            <a:r>
              <a:rPr lang="en-US" altLang="en-US" sz="1800" dirty="0">
                <a:ea typeface="ＭＳ Ｐゴシック" pitchFamily="34" charset="-128"/>
              </a:rPr>
              <a:t>Renewal requires 150 hours of education-related professional learning earned and entered into MOECS since issuance of the most recent certificate; options include:</a:t>
            </a:r>
          </a:p>
          <a:p>
            <a:pPr lvl="1">
              <a:lnSpc>
                <a:spcPct val="80000"/>
              </a:lnSpc>
            </a:pPr>
            <a:r>
              <a:rPr lang="en-US" altLang="en-US" sz="1800" dirty="0">
                <a:ea typeface="ＭＳ Ｐゴシック" pitchFamily="34" charset="-128"/>
              </a:rPr>
              <a:t>Six semester credit hours at a college or university </a:t>
            </a:r>
          </a:p>
          <a:p>
            <a:pPr lvl="1">
              <a:lnSpc>
                <a:spcPct val="80000"/>
              </a:lnSpc>
            </a:pPr>
            <a:r>
              <a:rPr lang="en-US" altLang="en-US" sz="1800" dirty="0">
                <a:ea typeface="ＭＳ Ｐゴシック" pitchFamily="34" charset="-128"/>
              </a:rPr>
              <a:t>150 SCECHS (State Continuing Education Clock Hours)</a:t>
            </a:r>
          </a:p>
          <a:p>
            <a:pPr lvl="1">
              <a:lnSpc>
                <a:spcPct val="80000"/>
              </a:lnSpc>
            </a:pPr>
            <a:r>
              <a:rPr lang="en-US" altLang="en-US" sz="1800" dirty="0">
                <a:ea typeface="ＭＳ Ｐゴシック" pitchFamily="34" charset="-128"/>
              </a:rPr>
              <a:t>150 DPPD (District Provided Professional Development) hours, or</a:t>
            </a:r>
          </a:p>
          <a:p>
            <a:pPr lvl="1">
              <a:lnSpc>
                <a:spcPct val="80000"/>
              </a:lnSpc>
            </a:pPr>
            <a:r>
              <a:rPr lang="en-US" altLang="en-US" sz="1800" dirty="0">
                <a:ea typeface="ＭＳ Ｐゴシック" pitchFamily="34" charset="-128"/>
              </a:rPr>
              <a:t>Some combination of #1-3 after issuance of most recent certificate </a:t>
            </a:r>
            <a:r>
              <a:rPr lang="en-US" altLang="en-US" sz="1800" b="1" dirty="0">
                <a:ea typeface="ＭＳ Ｐゴシック" pitchFamily="34" charset="-128"/>
              </a:rPr>
              <a:t>OR</a:t>
            </a:r>
          </a:p>
          <a:p>
            <a:pPr lvl="1">
              <a:lnSpc>
                <a:spcPct val="80000"/>
              </a:lnSpc>
            </a:pPr>
            <a:r>
              <a:rPr lang="en-US" altLang="en-US" sz="1800" dirty="0">
                <a:ea typeface="ＭＳ Ｐゴシック" pitchFamily="34" charset="-128"/>
              </a:rPr>
              <a:t>An education-related master’s or higher degree earned at any time (may be used one time to renew the Standard Certificate)</a:t>
            </a:r>
          </a:p>
          <a:p>
            <a:pPr marL="457200" lvl="1" indent="0">
              <a:lnSpc>
                <a:spcPct val="80000"/>
              </a:lnSpc>
              <a:buNone/>
            </a:pPr>
            <a:endParaRPr lang="en-US" altLang="en-US" sz="1400" dirty="0">
              <a:ea typeface="ＭＳ Ｐゴシック" pitchFamily="34" charset="-128"/>
            </a:endParaRPr>
          </a:p>
          <a:p>
            <a:pPr marL="0" indent="0">
              <a:lnSpc>
                <a:spcPct val="80000"/>
              </a:lnSpc>
              <a:buNone/>
            </a:pPr>
            <a:r>
              <a:rPr lang="en-US" altLang="en-US" sz="1400" dirty="0">
                <a:ea typeface="ＭＳ Ｐゴシック" pitchFamily="34" charset="-128"/>
              </a:rPr>
              <a:t>TE 800 level coursework taken for initial (Standard) certification </a:t>
            </a:r>
            <a:r>
              <a:rPr lang="en-US" altLang="en-US" sz="1400" b="1" u="sng" dirty="0">
                <a:ea typeface="ＭＳ Ｐゴシック" pitchFamily="34" charset="-128"/>
              </a:rPr>
              <a:t>cannot</a:t>
            </a:r>
            <a:r>
              <a:rPr lang="en-US" altLang="en-US" sz="1400" u="sng" dirty="0">
                <a:ea typeface="ＭＳ Ｐゴシック" pitchFamily="34" charset="-128"/>
              </a:rPr>
              <a:t> </a:t>
            </a:r>
            <a:r>
              <a:rPr lang="en-US" altLang="en-US" sz="1400" b="1" u="sng" dirty="0">
                <a:ea typeface="ＭＳ Ｐゴシック" pitchFamily="34" charset="-128"/>
              </a:rPr>
              <a:t>be</a:t>
            </a:r>
            <a:r>
              <a:rPr lang="en-US" altLang="en-US" sz="1400" u="sng" dirty="0">
                <a:ea typeface="ＭＳ Ｐゴシック" pitchFamily="34" charset="-128"/>
              </a:rPr>
              <a:t> </a:t>
            </a:r>
            <a:r>
              <a:rPr lang="en-US" altLang="en-US" sz="1400" dirty="0">
                <a:ea typeface="ＭＳ Ｐゴシック" pitchFamily="34" charset="-128"/>
              </a:rPr>
              <a:t>reused for Renewal of the Standard Certificate or to earn the Professional certificate, even if these credits are applied to a masters program.</a:t>
            </a:r>
          </a:p>
          <a:p>
            <a:pPr marL="0" indent="0">
              <a:lnSpc>
                <a:spcPct val="80000"/>
              </a:lnSpc>
              <a:buNone/>
            </a:pPr>
            <a:endParaRPr lang="en-US" altLang="en-US" sz="1400" dirty="0">
              <a:ea typeface="ＭＳ Ｐゴシック" pitchFamily="34" charset="-128"/>
            </a:endParaRPr>
          </a:p>
          <a:p>
            <a:pPr marL="0" indent="0">
              <a:lnSpc>
                <a:spcPct val="80000"/>
              </a:lnSpc>
              <a:buNone/>
            </a:pPr>
            <a:endParaRPr lang="en-US" altLang="en-US" sz="1400" dirty="0">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28</a:t>
            </a:fld>
            <a:endParaRPr lang="en-US" dirty="0"/>
          </a:p>
        </p:txBody>
      </p:sp>
    </p:spTree>
    <p:extLst>
      <p:ext uri="{BB962C8B-B14F-4D97-AF65-F5344CB8AC3E}">
        <p14:creationId xmlns:p14="http://schemas.microsoft.com/office/powerpoint/2010/main" val="182112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Renewal of Professional Certificate</a:t>
            </a:r>
            <a:br>
              <a:rPr lang="en-US" altLang="en-US" dirty="0">
                <a:ea typeface="ＭＳ Ｐゴシック" pitchFamily="34" charset="-128"/>
              </a:rPr>
            </a:br>
            <a:endParaRPr lang="en-US" sz="2200" dirty="0"/>
          </a:p>
        </p:txBody>
      </p:sp>
      <p:sp>
        <p:nvSpPr>
          <p:cNvPr id="3" name="Content Placeholder 2"/>
          <p:cNvSpPr>
            <a:spLocks noGrp="1"/>
          </p:cNvSpPr>
          <p:nvPr>
            <p:ph idx="1"/>
          </p:nvPr>
        </p:nvSpPr>
        <p:spPr/>
        <p:txBody>
          <a:bodyPr>
            <a:normAutofit/>
          </a:bodyPr>
          <a:lstStyle/>
          <a:p>
            <a:r>
              <a:rPr lang="en-US" altLang="en-US" sz="2000" dirty="0">
                <a:ea typeface="ＭＳ Ｐゴシック" pitchFamily="34" charset="-128"/>
              </a:rPr>
              <a:t>Valid for a period of 5 years with unlimited renewals</a:t>
            </a:r>
          </a:p>
          <a:p>
            <a:r>
              <a:rPr lang="en-US" altLang="en-US" sz="2000" dirty="0">
                <a:ea typeface="ＭＳ Ｐゴシック" pitchFamily="34" charset="-128"/>
              </a:rPr>
              <a:t>All Professional Certificate renewals expire 5 years from June 30 of the calendar year in which they were issued.</a:t>
            </a:r>
          </a:p>
          <a:p>
            <a:r>
              <a:rPr lang="en-US" altLang="en-US" sz="2000" dirty="0">
                <a:ea typeface="ＭＳ Ｐゴシック" pitchFamily="34" charset="-128"/>
              </a:rPr>
              <a:t>Renewal requires 150 hours of education-related professional learning earned and entered into MOECS since issuance of the most recent certificate; options include:</a:t>
            </a:r>
          </a:p>
          <a:p>
            <a:pPr lvl="1">
              <a:lnSpc>
                <a:spcPct val="80000"/>
              </a:lnSpc>
            </a:pPr>
            <a:r>
              <a:rPr lang="en-US" altLang="en-US" sz="2000" dirty="0">
                <a:ea typeface="ＭＳ Ｐゴシック" pitchFamily="34" charset="-128"/>
              </a:rPr>
              <a:t>Six semester credit hours at a college or university </a:t>
            </a:r>
          </a:p>
          <a:p>
            <a:pPr lvl="1">
              <a:lnSpc>
                <a:spcPct val="80000"/>
              </a:lnSpc>
            </a:pPr>
            <a:r>
              <a:rPr lang="en-US" altLang="en-US" sz="2000" dirty="0">
                <a:ea typeface="ＭＳ Ｐゴシック" pitchFamily="34" charset="-128"/>
              </a:rPr>
              <a:t>150 SCECHS (State Continuing Education Clock Hours)</a:t>
            </a:r>
          </a:p>
          <a:p>
            <a:pPr lvl="1">
              <a:lnSpc>
                <a:spcPct val="80000"/>
              </a:lnSpc>
            </a:pPr>
            <a:r>
              <a:rPr lang="en-US" altLang="en-US" sz="2000" dirty="0">
                <a:ea typeface="ＭＳ Ｐゴシック" pitchFamily="34" charset="-128"/>
              </a:rPr>
              <a:t>150 DPPD (District Provided Professional Development) hours, or</a:t>
            </a:r>
          </a:p>
          <a:p>
            <a:pPr lvl="1">
              <a:lnSpc>
                <a:spcPct val="80000"/>
              </a:lnSpc>
            </a:pPr>
            <a:r>
              <a:rPr lang="en-US" altLang="en-US" sz="2000" dirty="0">
                <a:ea typeface="ＭＳ Ｐゴシック" pitchFamily="34" charset="-128"/>
              </a:rPr>
              <a:t>Some combination of those after issuance of most recent certificate</a:t>
            </a:r>
          </a:p>
          <a:p>
            <a:pPr marL="457200" lvl="1" indent="0">
              <a:lnSpc>
                <a:spcPct val="80000"/>
              </a:lnSpc>
              <a:buNone/>
            </a:pPr>
            <a:endParaRPr lang="en-US" altLang="en-US" sz="2000" b="1" dirty="0">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29</a:t>
            </a:fld>
            <a:endParaRPr lang="en-US" dirty="0"/>
          </a:p>
        </p:txBody>
      </p:sp>
    </p:spTree>
    <p:extLst>
      <p:ext uri="{BB962C8B-B14F-4D97-AF65-F5344CB8AC3E}">
        <p14:creationId xmlns:p14="http://schemas.microsoft.com/office/powerpoint/2010/main" val="1625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Handshake to Find Jobs</a:t>
            </a:r>
          </a:p>
        </p:txBody>
      </p:sp>
      <p:sp>
        <p:nvSpPr>
          <p:cNvPr id="4" name="Slide Number Placeholder 3"/>
          <p:cNvSpPr>
            <a:spLocks noGrp="1"/>
          </p:cNvSpPr>
          <p:nvPr>
            <p:ph type="sldNum" sz="quarter" idx="4"/>
          </p:nvPr>
        </p:nvSpPr>
        <p:spPr/>
        <p:txBody>
          <a:bodyPr/>
          <a:lstStyle/>
          <a:p>
            <a:fld id="{B01C9CEB-B99F-1248-AFD8-09903582A16B}" type="slidenum">
              <a:rPr lang="en-US" smtClean="0"/>
              <a:pPr/>
              <a:t>3</a:t>
            </a:fld>
            <a:endParaRPr lang="en-US" dirty="0"/>
          </a:p>
        </p:txBody>
      </p:sp>
      <p:pic>
        <p:nvPicPr>
          <p:cNvPr id="8" name="Content Placeholder 8"/>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88925" y="1521748"/>
            <a:ext cx="6492875" cy="3656012"/>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637002"/>
            <a:ext cx="1524000" cy="1524000"/>
          </a:xfrm>
          <a:prstGeom prst="rect">
            <a:avLst/>
          </a:prstGeom>
        </p:spPr>
      </p:pic>
      <p:sp>
        <p:nvSpPr>
          <p:cNvPr id="11" name="Rectangle 10"/>
          <p:cNvSpPr/>
          <p:nvPr/>
        </p:nvSpPr>
        <p:spPr>
          <a:xfrm>
            <a:off x="6968690" y="1698010"/>
            <a:ext cx="1982805" cy="1631216"/>
          </a:xfrm>
          <a:prstGeom prst="rect">
            <a:avLst/>
          </a:prstGeom>
        </p:spPr>
        <p:txBody>
          <a:bodyPr wrap="square">
            <a:spAutoFit/>
          </a:bodyPr>
          <a:lstStyle/>
          <a:p>
            <a:pPr lvl="0">
              <a:spcBef>
                <a:spcPct val="20000"/>
              </a:spcBef>
            </a:pPr>
            <a:r>
              <a:rPr lang="en-US" sz="2000" dirty="0">
                <a:solidFill>
                  <a:srgbClr val="FF0000"/>
                </a:solidFill>
                <a:latin typeface="Helvetica" panose="020B0604020202020204" pitchFamily="34" charset="0"/>
                <a:cs typeface="Helvetica" panose="020B0604020202020204" pitchFamily="34" charset="0"/>
              </a:rPr>
              <a:t>Handshake hosts hundreds of teaching positions each year! </a:t>
            </a:r>
          </a:p>
        </p:txBody>
      </p:sp>
      <p:sp>
        <p:nvSpPr>
          <p:cNvPr id="12" name="TextBox 11"/>
          <p:cNvSpPr txBox="1"/>
          <p:nvPr/>
        </p:nvSpPr>
        <p:spPr>
          <a:xfrm>
            <a:off x="288925" y="5515276"/>
            <a:ext cx="8210350" cy="646331"/>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Log in with student net ID and password at </a:t>
            </a:r>
            <a:r>
              <a:rPr lang="en-US" b="1" dirty="0">
                <a:latin typeface="Helvetica" panose="020B0604020202020204" pitchFamily="34" charset="0"/>
                <a:cs typeface="Helvetica" panose="020B0604020202020204" pitchFamily="34" charset="0"/>
                <a:hlinkClick r:id="rId4"/>
              </a:rPr>
              <a:t>http://msu.joinhandshake.com</a:t>
            </a:r>
            <a:r>
              <a:rPr lang="en-US" b="1" dirty="0">
                <a:latin typeface="Helvetica" panose="020B0604020202020204" pitchFamily="34" charset="0"/>
                <a:cs typeface="Helvetica" panose="020B0604020202020204" pitchFamily="34" charset="0"/>
              </a:rPr>
              <a:t> </a:t>
            </a:r>
          </a:p>
          <a:p>
            <a:pPr algn="ctr"/>
            <a:endParaRPr lang="en-US" dirty="0"/>
          </a:p>
        </p:txBody>
      </p:sp>
    </p:spTree>
    <p:extLst>
      <p:ext uri="{BB962C8B-B14F-4D97-AF65-F5344CB8AC3E}">
        <p14:creationId xmlns:p14="http://schemas.microsoft.com/office/powerpoint/2010/main" val="3687152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t>
            </a:r>
          </a:p>
        </p:txBody>
      </p:sp>
      <p:sp>
        <p:nvSpPr>
          <p:cNvPr id="3" name="Content Placeholder 2"/>
          <p:cNvSpPr>
            <a:spLocks noGrp="1"/>
          </p:cNvSpPr>
          <p:nvPr>
            <p:ph idx="1"/>
          </p:nvPr>
        </p:nvSpPr>
        <p:spPr/>
        <p:txBody>
          <a:bodyPr>
            <a:normAutofit/>
          </a:bodyPr>
          <a:lstStyle/>
          <a:p>
            <a:pPr marL="0" indent="0">
              <a:buNone/>
            </a:pPr>
            <a:r>
              <a:rPr lang="en-US" sz="2800" dirty="0"/>
              <a:t>For complete and current certification information, see the MDE (Michigan Department of Education) website:</a:t>
            </a:r>
          </a:p>
          <a:p>
            <a:pPr marL="0" indent="0">
              <a:buNone/>
            </a:pPr>
            <a:r>
              <a:rPr lang="en-US" sz="2800" dirty="0">
                <a:hlinkClick r:id="rId2"/>
              </a:rPr>
              <a:t>http://www.michigan.gov/mde/0,4615,7-140-5683_14795_83462---,00.html</a:t>
            </a:r>
            <a:r>
              <a:rPr lang="en-US" sz="2800" dirty="0"/>
              <a:t> </a:t>
            </a:r>
          </a:p>
        </p:txBody>
      </p:sp>
      <p:sp>
        <p:nvSpPr>
          <p:cNvPr id="4" name="Slide Number Placeholder 3"/>
          <p:cNvSpPr>
            <a:spLocks noGrp="1"/>
          </p:cNvSpPr>
          <p:nvPr>
            <p:ph type="sldNum" sz="quarter" idx="4"/>
          </p:nvPr>
        </p:nvSpPr>
        <p:spPr/>
        <p:txBody>
          <a:bodyPr/>
          <a:lstStyle/>
          <a:p>
            <a:fld id="{B01C9CEB-B99F-1248-AFD8-09903582A16B}" type="slidenum">
              <a:rPr lang="en-US" smtClean="0"/>
              <a:pPr/>
              <a:t>30</a:t>
            </a:fld>
            <a:endParaRPr lang="en-US" dirty="0"/>
          </a:p>
        </p:txBody>
      </p:sp>
    </p:spTree>
    <p:extLst>
      <p:ext uri="{BB962C8B-B14F-4D97-AF65-F5344CB8AC3E}">
        <p14:creationId xmlns:p14="http://schemas.microsoft.com/office/powerpoint/2010/main" val="1010232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Out of State Certification</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0"/>
              </a:spcBef>
              <a:spcAft>
                <a:spcPts val="1200"/>
              </a:spcAft>
            </a:pPr>
            <a:r>
              <a:rPr lang="en-US" altLang="en-US" dirty="0">
                <a:ea typeface="ＭＳ Ｐゴシック" pitchFamily="34" charset="-128"/>
              </a:rPr>
              <a:t>Need valid certificate from Michigan</a:t>
            </a:r>
          </a:p>
          <a:p>
            <a:pPr>
              <a:lnSpc>
                <a:spcPct val="120000"/>
              </a:lnSpc>
              <a:spcBef>
                <a:spcPts val="0"/>
              </a:spcBef>
              <a:spcAft>
                <a:spcPts val="1200"/>
              </a:spcAft>
            </a:pPr>
            <a:r>
              <a:rPr lang="en-US" altLang="en-US" dirty="0">
                <a:ea typeface="ＭＳ Ｐゴシック" pitchFamily="34" charset="-128"/>
              </a:rPr>
              <a:t>May obtain temporary authorization or provisional certificate to teach in another state initially while additional requirements are completed</a:t>
            </a:r>
          </a:p>
          <a:p>
            <a:pPr>
              <a:lnSpc>
                <a:spcPct val="120000"/>
              </a:lnSpc>
              <a:spcBef>
                <a:spcPts val="0"/>
              </a:spcBef>
              <a:spcAft>
                <a:spcPts val="1200"/>
              </a:spcAft>
            </a:pPr>
            <a:r>
              <a:rPr lang="en-US" altLang="en-US" dirty="0">
                <a:ea typeface="ＭＳ Ｐゴシック" pitchFamily="34" charset="-128"/>
              </a:rPr>
              <a:t>Keep info about your pre-internship and internship experiences (e.g., where you taught, grade levels/subjects, etc.).  If institutional form requires this info, send with your request (do not fill it in on form). </a:t>
            </a:r>
          </a:p>
          <a:p>
            <a:pPr>
              <a:lnSpc>
                <a:spcPct val="120000"/>
              </a:lnSpc>
              <a:spcBef>
                <a:spcPts val="0"/>
              </a:spcBef>
              <a:spcAft>
                <a:spcPts val="1200"/>
              </a:spcAft>
            </a:pPr>
            <a:r>
              <a:rPr lang="en-US" altLang="en-US" dirty="0">
                <a:ea typeface="ＭＳ Ｐゴシック" pitchFamily="34" charset="-128"/>
              </a:rPr>
              <a:t>It’</a:t>
            </a:r>
            <a:r>
              <a:rPr lang="en-US" altLang="ja-JP" dirty="0">
                <a:ea typeface="ＭＳ Ｐゴシック" pitchFamily="34" charset="-128"/>
              </a:rPr>
              <a:t>s possible that another state may have questions about your preparation in one or more areas.  If a letter addressing a perceived deficiency is required, you will need to provide the Department of Education for that state the </a:t>
            </a:r>
            <a:r>
              <a:rPr lang="en-US" altLang="ja-JP" b="1" dirty="0">
                <a:ea typeface="ＭＳ Ｐゴシック" pitchFamily="34" charset="-128"/>
              </a:rPr>
              <a:t>syllabi</a:t>
            </a:r>
            <a:r>
              <a:rPr lang="en-US" altLang="ja-JP" dirty="0">
                <a:ea typeface="ＭＳ Ｐゴシック" pitchFamily="34" charset="-128"/>
              </a:rPr>
              <a:t> for the course(s) in which you believe the relevant material was covered and provide a </a:t>
            </a:r>
            <a:r>
              <a:rPr lang="en-US" altLang="ja-JP" b="1" dirty="0">
                <a:ea typeface="ＭＳ Ｐゴシック" pitchFamily="34" charset="-128"/>
              </a:rPr>
              <a:t>rationale</a:t>
            </a:r>
            <a:r>
              <a:rPr lang="en-US" altLang="ja-JP" dirty="0">
                <a:ea typeface="ＭＳ Ｐゴシック" pitchFamily="34" charset="-128"/>
              </a:rPr>
              <a:t>.  </a:t>
            </a:r>
            <a:r>
              <a:rPr lang="en-US" altLang="ja-JP" b="1" dirty="0">
                <a:ea typeface="ＭＳ Ｐゴシック" pitchFamily="34" charset="-128"/>
              </a:rPr>
              <a:t>Keep </a:t>
            </a:r>
            <a:r>
              <a:rPr lang="en-US" altLang="ja-JP" b="1" i="1" dirty="0">
                <a:ea typeface="ＭＳ Ｐゴシック" pitchFamily="34" charset="-128"/>
              </a:rPr>
              <a:t>your</a:t>
            </a:r>
            <a:r>
              <a:rPr lang="en-US" altLang="ja-JP" b="1" dirty="0">
                <a:ea typeface="ＭＳ Ｐゴシック" pitchFamily="34" charset="-128"/>
              </a:rPr>
              <a:t> syllabi</a:t>
            </a:r>
            <a:r>
              <a:rPr lang="en-US" altLang="ja-JP" dirty="0">
                <a:ea typeface="ＭＳ Ｐゴシック" pitchFamily="34" charset="-128"/>
              </a:rPr>
              <a:t>, as a few states require a syllabus from the specific course/year/semester/section taken by the candidate.</a:t>
            </a:r>
            <a:endParaRPr lang="en-US" dirty="0"/>
          </a:p>
        </p:txBody>
      </p:sp>
      <p:sp>
        <p:nvSpPr>
          <p:cNvPr id="4" name="Slide Number Placeholder 3"/>
          <p:cNvSpPr>
            <a:spLocks noGrp="1"/>
          </p:cNvSpPr>
          <p:nvPr>
            <p:ph type="sldNum" sz="quarter" idx="4"/>
          </p:nvPr>
        </p:nvSpPr>
        <p:spPr/>
        <p:txBody>
          <a:bodyPr/>
          <a:lstStyle/>
          <a:p>
            <a:fld id="{B01C9CEB-B99F-1248-AFD8-09903582A16B}" type="slidenum">
              <a:rPr lang="en-US" smtClean="0"/>
              <a:pPr/>
              <a:t>31</a:t>
            </a:fld>
            <a:endParaRPr lang="en-US" dirty="0"/>
          </a:p>
        </p:txBody>
      </p:sp>
    </p:spTree>
    <p:extLst>
      <p:ext uri="{BB962C8B-B14F-4D97-AF65-F5344CB8AC3E}">
        <p14:creationId xmlns:p14="http://schemas.microsoft.com/office/powerpoint/2010/main" val="2427702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Out of State Certifications  (cont.</a:t>
            </a:r>
            <a:r>
              <a:rPr lang="en-US" altLang="ja-JP" dirty="0">
                <a:ea typeface="ＭＳ Ｐゴシック" pitchFamily="34" charset="-128"/>
              </a:rPr>
              <a:t>)</a:t>
            </a:r>
            <a:endParaRPr lang="en-US" dirty="0"/>
          </a:p>
        </p:txBody>
      </p:sp>
      <p:sp>
        <p:nvSpPr>
          <p:cNvPr id="3" name="Content Placeholder 2"/>
          <p:cNvSpPr>
            <a:spLocks noGrp="1"/>
          </p:cNvSpPr>
          <p:nvPr>
            <p:ph idx="1"/>
          </p:nvPr>
        </p:nvSpPr>
        <p:spPr/>
        <p:txBody>
          <a:bodyPr>
            <a:normAutofit fontScale="62500" lnSpcReduction="20000"/>
          </a:bodyPr>
          <a:lstStyle/>
          <a:p>
            <a:r>
              <a:rPr lang="en-US" altLang="en-US" dirty="0">
                <a:ea typeface="ＭＳ Ｐゴシック" pitchFamily="34" charset="-128"/>
              </a:rPr>
              <a:t>Likely to need </a:t>
            </a:r>
            <a:r>
              <a:rPr lang="en-US" altLang="en-US" u="sng" dirty="0">
                <a:ea typeface="ＭＳ Ｐゴシック" pitchFamily="34" charset="-128"/>
              </a:rPr>
              <a:t>institutional recommendation form </a:t>
            </a:r>
            <a:r>
              <a:rPr lang="en-US" altLang="en-US" dirty="0">
                <a:ea typeface="ＭＳ Ｐゴシック" pitchFamily="34" charset="-128"/>
              </a:rPr>
              <a:t>verifying completion of approved teacher preparation program signed by our Certification Officer (Erickson Hall, 620 Farm Lane, Rm., 134, East Lansing, MI 48824)</a:t>
            </a:r>
          </a:p>
          <a:p>
            <a:endParaRPr lang="en-US" altLang="en-US" sz="1050" dirty="0">
              <a:ea typeface="ＭＳ Ｐゴシック" pitchFamily="34" charset="-128"/>
            </a:endParaRPr>
          </a:p>
          <a:p>
            <a:r>
              <a:rPr lang="en-US" altLang="en-US" dirty="0">
                <a:ea typeface="ＭＳ Ｐゴシック" pitchFamily="34" charset="-128"/>
              </a:rPr>
              <a:t>If you know that you will be applying for certification in another state, please include out-of-state forms with your application for the provisional certificate submitted to the MSU Certification Office.</a:t>
            </a:r>
          </a:p>
          <a:p>
            <a:endParaRPr lang="en-US" altLang="en-US" sz="1050" dirty="0">
              <a:ea typeface="ＭＳ Ｐゴシック" pitchFamily="34" charset="-128"/>
            </a:endParaRPr>
          </a:p>
          <a:p>
            <a:r>
              <a:rPr lang="en-US" altLang="en-US" b="1" dirty="0">
                <a:ea typeface="ＭＳ Ｐゴシック" pitchFamily="34" charset="-128"/>
              </a:rPr>
              <a:t>Be sure to check with the State Board/Department of Education for the particular state in which you are seeking certification for a detailed list of requirements, the application for certification in that state, and any questions you may have.  They are the experts on that state’s requirements.</a:t>
            </a:r>
          </a:p>
          <a:p>
            <a:endParaRPr lang="en-US" altLang="en-US" sz="1050" dirty="0">
              <a:ea typeface="ＭＳ Ｐゴシック" pitchFamily="34" charset="-128"/>
            </a:endParaRPr>
          </a:p>
          <a:p>
            <a:r>
              <a:rPr lang="en-US" altLang="en-US" dirty="0">
                <a:ea typeface="ＭＳ Ｐゴシック" pitchFamily="34" charset="-128"/>
              </a:rPr>
              <a:t>Helpful website:  </a:t>
            </a:r>
            <a:r>
              <a:rPr lang="en-US" altLang="en-US" dirty="0">
                <a:ea typeface="ＭＳ Ｐゴシック" pitchFamily="34" charset="-128"/>
                <a:hlinkClick r:id="rId2"/>
              </a:rPr>
              <a:t>www.certificationmap.com</a:t>
            </a:r>
            <a:r>
              <a:rPr lang="en-US" altLang="en-US" dirty="0">
                <a:ea typeface="ＭＳ Ｐゴシック" pitchFamily="34" charset="-128"/>
              </a:rPr>
              <a:t> </a:t>
            </a:r>
          </a:p>
          <a:p>
            <a:endParaRPr lang="en-US" dirty="0"/>
          </a:p>
        </p:txBody>
      </p:sp>
      <p:sp>
        <p:nvSpPr>
          <p:cNvPr id="4" name="Slide Number Placeholder 3"/>
          <p:cNvSpPr>
            <a:spLocks noGrp="1"/>
          </p:cNvSpPr>
          <p:nvPr>
            <p:ph type="sldNum" sz="quarter" idx="4"/>
          </p:nvPr>
        </p:nvSpPr>
        <p:spPr/>
        <p:txBody>
          <a:bodyPr/>
          <a:lstStyle/>
          <a:p>
            <a:fld id="{B01C9CEB-B99F-1248-AFD8-09903582A16B}" type="slidenum">
              <a:rPr lang="en-US" smtClean="0"/>
              <a:pPr/>
              <a:t>32</a:t>
            </a:fld>
            <a:endParaRPr lang="en-US" dirty="0"/>
          </a:p>
        </p:txBody>
      </p:sp>
    </p:spTree>
    <p:extLst>
      <p:ext uri="{BB962C8B-B14F-4D97-AF65-F5344CB8AC3E}">
        <p14:creationId xmlns:p14="http://schemas.microsoft.com/office/powerpoint/2010/main" val="3416465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Illinois Certification (as example)</a:t>
            </a:r>
            <a:endParaRPr lang="en-US" dirty="0"/>
          </a:p>
        </p:txBody>
      </p:sp>
      <p:sp>
        <p:nvSpPr>
          <p:cNvPr id="3" name="Content Placeholder 2"/>
          <p:cNvSpPr>
            <a:spLocks noGrp="1"/>
          </p:cNvSpPr>
          <p:nvPr>
            <p:ph idx="1"/>
          </p:nvPr>
        </p:nvSpPr>
        <p:spPr/>
        <p:txBody>
          <a:bodyPr/>
          <a:lstStyle/>
          <a:p>
            <a:r>
              <a:rPr lang="en-US" altLang="en-US" dirty="0">
                <a:ea typeface="ＭＳ Ｐゴシック" pitchFamily="34" charset="-128"/>
              </a:rPr>
              <a:t>For Illinois, see:  </a:t>
            </a:r>
            <a:r>
              <a:rPr lang="en-US" altLang="en-US" dirty="0">
                <a:ea typeface="ＭＳ Ｐゴシック" pitchFamily="34" charset="-128"/>
                <a:hlinkClick r:id="rId2"/>
              </a:rPr>
              <a:t>https://www.isbe.net/Pages/Educator-Licensure-Requirements.aspx</a:t>
            </a:r>
            <a:br>
              <a:rPr lang="en-US" altLang="en-US" dirty="0">
                <a:ea typeface="ＭＳ Ｐゴシック" pitchFamily="34" charset="-128"/>
              </a:rPr>
            </a:br>
            <a:endParaRPr lang="en-US" altLang="en-US" sz="1050" dirty="0">
              <a:ea typeface="ＭＳ Ｐゴシック" pitchFamily="34" charset="-128"/>
            </a:endParaRPr>
          </a:p>
          <a:p>
            <a:r>
              <a:rPr lang="en-US" altLang="en-US" dirty="0">
                <a:ea typeface="ＭＳ Ｐゴシック" pitchFamily="34" charset="-128"/>
              </a:rPr>
              <a:t>Expect to take additional certifying exams </a:t>
            </a:r>
          </a:p>
          <a:p>
            <a:endParaRPr lang="en-US" altLang="en-US" sz="1050" dirty="0">
              <a:ea typeface="ＭＳ Ｐゴシック" pitchFamily="34" charset="-128"/>
            </a:endParaRPr>
          </a:p>
          <a:p>
            <a:r>
              <a:rPr lang="en-US" altLang="en-US" dirty="0">
                <a:ea typeface="ＭＳ Ｐゴシック" pitchFamily="34" charset="-128"/>
              </a:rPr>
              <a:t>Expect to take an additional course(s) during initial year of teaching</a:t>
            </a:r>
            <a:endParaRPr lang="en-US" altLang="en-US" dirty="0">
              <a:solidFill>
                <a:srgbClr val="FF0000"/>
              </a:solidFill>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33</a:t>
            </a:fld>
            <a:endParaRPr lang="en-US" dirty="0"/>
          </a:p>
        </p:txBody>
      </p:sp>
    </p:spTree>
    <p:extLst>
      <p:ext uri="{BB962C8B-B14F-4D97-AF65-F5344CB8AC3E}">
        <p14:creationId xmlns:p14="http://schemas.microsoft.com/office/powerpoint/2010/main" val="415050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Graduate Programs</a:t>
            </a:r>
            <a:endParaRPr lang="en-US" dirty="0"/>
          </a:p>
        </p:txBody>
      </p:sp>
      <p:sp>
        <p:nvSpPr>
          <p:cNvPr id="3" name="Content Placeholder 2"/>
          <p:cNvSpPr>
            <a:spLocks noGrp="1"/>
          </p:cNvSpPr>
          <p:nvPr>
            <p:ph idx="1"/>
          </p:nvPr>
        </p:nvSpPr>
        <p:spPr/>
        <p:txBody>
          <a:bodyPr/>
          <a:lstStyle/>
          <a:p>
            <a:r>
              <a:rPr lang="en-US" altLang="en-US" sz="2000" dirty="0">
                <a:ea typeface="ＭＳ Ｐゴシック" pitchFamily="34" charset="-128"/>
              </a:rPr>
              <a:t>Check out prospective graduate programs via internet or publications</a:t>
            </a:r>
          </a:p>
          <a:p>
            <a:endParaRPr lang="en-US" altLang="en-US" sz="800" dirty="0">
              <a:ea typeface="ＭＳ Ｐゴシック" pitchFamily="34" charset="-128"/>
            </a:endParaRPr>
          </a:p>
          <a:p>
            <a:r>
              <a:rPr lang="en-US" altLang="en-US" sz="2000" dirty="0">
                <a:ea typeface="ＭＳ Ｐゴシック" pitchFamily="34" charset="-128"/>
              </a:rPr>
              <a:t>Determine deadlines and requirements</a:t>
            </a:r>
          </a:p>
          <a:p>
            <a:endParaRPr lang="en-US" altLang="en-US" sz="800" dirty="0">
              <a:ea typeface="ＭＳ Ｐゴシック" pitchFamily="34" charset="-128"/>
            </a:endParaRPr>
          </a:p>
          <a:p>
            <a:r>
              <a:rPr lang="en-US" altLang="en-US" sz="2000" dirty="0">
                <a:ea typeface="ＭＳ Ｐゴシック" pitchFamily="34" charset="-128"/>
              </a:rPr>
              <a:t>Apply early – some programs have enrollment limitations and DO FILL UP.</a:t>
            </a:r>
          </a:p>
          <a:p>
            <a:endParaRPr lang="en-US" altLang="en-US" sz="800" dirty="0">
              <a:ea typeface="ＭＳ Ｐゴシック" pitchFamily="34" charset="-128"/>
            </a:endParaRPr>
          </a:p>
          <a:p>
            <a:r>
              <a:rPr lang="en-US" altLang="en-US" sz="2000" dirty="0">
                <a:ea typeface="ＭＳ Ｐゴシック" pitchFamily="34" charset="-128"/>
              </a:rPr>
              <a:t>Graduate Programs at MSU have 5 year completion limitation</a:t>
            </a:r>
          </a:p>
          <a:p>
            <a:pPr>
              <a:buNone/>
            </a:pPr>
            <a:endParaRPr lang="en-US" altLang="en-US" sz="800" dirty="0">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34</a:t>
            </a:fld>
            <a:endParaRPr lang="en-US" dirty="0"/>
          </a:p>
        </p:txBody>
      </p:sp>
    </p:spTree>
    <p:extLst>
      <p:ext uri="{BB962C8B-B14F-4D97-AF65-F5344CB8AC3E}">
        <p14:creationId xmlns:p14="http://schemas.microsoft.com/office/powerpoint/2010/main" val="1081357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Graduate Programs  (cont.)</a:t>
            </a:r>
            <a:endParaRPr lang="en-US" dirty="0"/>
          </a:p>
        </p:txBody>
      </p:sp>
      <p:sp>
        <p:nvSpPr>
          <p:cNvPr id="3" name="Content Placeholder 2"/>
          <p:cNvSpPr>
            <a:spLocks noGrp="1"/>
          </p:cNvSpPr>
          <p:nvPr>
            <p:ph idx="1"/>
          </p:nvPr>
        </p:nvSpPr>
        <p:spPr/>
        <p:txBody>
          <a:bodyPr>
            <a:normAutofit/>
          </a:bodyPr>
          <a:lstStyle/>
          <a:p>
            <a:r>
              <a:rPr lang="en-US" altLang="en-US" sz="1600" dirty="0">
                <a:ea typeface="ＭＳ Ｐゴシック" pitchFamily="34" charset="-128"/>
              </a:rPr>
              <a:t>Master’</a:t>
            </a:r>
            <a:r>
              <a:rPr lang="en-US" altLang="ja-JP" sz="1600" dirty="0">
                <a:ea typeface="ＭＳ Ｐゴシック" pitchFamily="34" charset="-128"/>
              </a:rPr>
              <a:t>s Programs in College of Education:</a:t>
            </a:r>
            <a:r>
              <a:rPr lang="en-US" altLang="ja-JP" sz="1500" dirty="0">
                <a:ea typeface="ＭＳ Ｐゴシック" pitchFamily="34" charset="-128"/>
              </a:rPr>
              <a:t> </a:t>
            </a:r>
            <a:r>
              <a:rPr lang="en-US" altLang="en-US" sz="1500" dirty="0">
                <a:ea typeface="ＭＳ Ｐゴシック" pitchFamily="34" charset="-128"/>
                <a:hlinkClick r:id="rId2"/>
              </a:rPr>
              <a:t>http://education.msu.edu/academics/masters/</a:t>
            </a:r>
            <a:r>
              <a:rPr lang="en-US" altLang="en-US" sz="1500" dirty="0">
                <a:ea typeface="ＭＳ Ｐゴシック" pitchFamily="34" charset="-128"/>
              </a:rPr>
              <a:t> </a:t>
            </a:r>
          </a:p>
          <a:p>
            <a:endParaRPr lang="en-US" altLang="en-US" sz="800" u="sng" dirty="0">
              <a:ea typeface="ＭＳ Ｐゴシック" pitchFamily="34" charset="-128"/>
            </a:endParaRPr>
          </a:p>
          <a:p>
            <a:pPr lvl="1"/>
            <a:r>
              <a:rPr lang="en-US" altLang="en-US" sz="1600" u="sng" dirty="0">
                <a:ea typeface="ＭＳ Ｐゴシック" pitchFamily="34" charset="-128"/>
              </a:rPr>
              <a:t>MA in Teaching and Curriculum/MATC</a:t>
            </a:r>
            <a:r>
              <a:rPr lang="en-US" altLang="en-US" sz="1600" dirty="0">
                <a:ea typeface="ＭＳ Ｐゴシック" pitchFamily="34" charset="-128"/>
              </a:rPr>
              <a:t>:  can earn K-12 ESL or K-12 Reading Specialist (those with ESL minors can extend to K-12 ESL)</a:t>
            </a:r>
          </a:p>
          <a:p>
            <a:pPr>
              <a:buNone/>
            </a:pPr>
            <a:endParaRPr lang="en-US" altLang="en-US" sz="800" dirty="0">
              <a:ea typeface="ＭＳ Ｐゴシック" pitchFamily="34" charset="-128"/>
            </a:endParaRPr>
          </a:p>
          <a:p>
            <a:pPr lvl="1"/>
            <a:r>
              <a:rPr lang="en-US" altLang="en-US" sz="1600" u="sng" dirty="0">
                <a:ea typeface="ＭＳ Ｐゴシック" pitchFamily="34" charset="-128"/>
              </a:rPr>
              <a:t>MA in Special Education</a:t>
            </a:r>
            <a:r>
              <a:rPr lang="en-US" altLang="en-US" sz="1600" dirty="0">
                <a:ea typeface="ＭＳ Ｐゴシック" pitchFamily="34" charset="-128"/>
              </a:rPr>
              <a:t>:  can add endorsements in K-12 Learning Disabilities or K-12 Autism</a:t>
            </a:r>
          </a:p>
          <a:p>
            <a:pPr marL="0" indent="0">
              <a:buNone/>
            </a:pPr>
            <a:r>
              <a:rPr lang="en-US" altLang="en-US" sz="800" dirty="0">
                <a:ea typeface="ＭＳ Ｐゴシック" pitchFamily="34" charset="-128"/>
              </a:rPr>
              <a:t>	</a:t>
            </a:r>
          </a:p>
          <a:p>
            <a:pPr lvl="1"/>
            <a:r>
              <a:rPr lang="en-US" altLang="en-US" sz="1600" u="sng" dirty="0">
                <a:ea typeface="ＭＳ Ｐゴシック" pitchFamily="34" charset="-128"/>
              </a:rPr>
              <a:t>MA in Educational Administration</a:t>
            </a:r>
            <a:r>
              <a:rPr lang="en-US" altLang="en-US" sz="1600" dirty="0">
                <a:ea typeface="ＭＳ Ｐゴシック" pitchFamily="34" charset="-128"/>
              </a:rPr>
              <a:t>: can earn K-12 School Administrator Certificate</a:t>
            </a:r>
          </a:p>
          <a:p>
            <a:pPr>
              <a:buNone/>
            </a:pPr>
            <a:endParaRPr lang="en-US" altLang="en-US" sz="800" dirty="0">
              <a:ea typeface="ＭＳ Ｐゴシック" pitchFamily="34" charset="-128"/>
            </a:endParaRPr>
          </a:p>
          <a:p>
            <a:pPr lvl="1"/>
            <a:r>
              <a:rPr lang="en-US" altLang="en-US" sz="1600" u="sng" dirty="0">
                <a:ea typeface="ＭＳ Ｐゴシック" pitchFamily="34" charset="-128"/>
              </a:rPr>
              <a:t>MA in Educational Technology</a:t>
            </a:r>
            <a:r>
              <a:rPr lang="en-US" altLang="en-US" sz="1600" dirty="0">
                <a:ea typeface="ＭＳ Ｐゴシック" pitchFamily="34" charset="-128"/>
              </a:rPr>
              <a:t>:  can earn Educational Technology endorsement or gain valuable background</a:t>
            </a:r>
          </a:p>
          <a:p>
            <a:pPr>
              <a:buNone/>
            </a:pPr>
            <a:endParaRPr lang="en-US" altLang="en-US" sz="800" dirty="0">
              <a:ea typeface="ＭＳ Ｐゴシック" pitchFamily="34" charset="-128"/>
            </a:endParaRPr>
          </a:p>
          <a:p>
            <a:pPr lvl="1"/>
            <a:r>
              <a:rPr lang="en-US" altLang="en-US" sz="1600" u="sng" dirty="0">
                <a:ea typeface="ＭＳ Ｐゴシック" pitchFamily="34" charset="-128"/>
              </a:rPr>
              <a:t>Masters in Education (MAED)</a:t>
            </a:r>
            <a:r>
              <a:rPr lang="en-US" altLang="en-US" sz="1600" dirty="0">
                <a:ea typeface="ＭＳ Ｐゴシック" pitchFamily="34" charset="-128"/>
              </a:rPr>
              <a:t>, includes various concentrations (no endorsements at this time)</a:t>
            </a:r>
          </a:p>
        </p:txBody>
      </p:sp>
      <p:sp>
        <p:nvSpPr>
          <p:cNvPr id="4" name="Slide Number Placeholder 3"/>
          <p:cNvSpPr>
            <a:spLocks noGrp="1"/>
          </p:cNvSpPr>
          <p:nvPr>
            <p:ph type="sldNum" sz="quarter" idx="4"/>
          </p:nvPr>
        </p:nvSpPr>
        <p:spPr/>
        <p:txBody>
          <a:bodyPr/>
          <a:lstStyle/>
          <a:p>
            <a:fld id="{B01C9CEB-B99F-1248-AFD8-09903582A16B}" type="slidenum">
              <a:rPr lang="en-US" smtClean="0"/>
              <a:pPr/>
              <a:t>35</a:t>
            </a:fld>
            <a:endParaRPr lang="en-US" dirty="0"/>
          </a:p>
        </p:txBody>
      </p:sp>
    </p:spTree>
    <p:extLst>
      <p:ext uri="{BB962C8B-B14F-4D97-AF65-F5344CB8AC3E}">
        <p14:creationId xmlns:p14="http://schemas.microsoft.com/office/powerpoint/2010/main" val="262548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MSU Resources</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altLang="en-US" dirty="0">
                <a:ea typeface="ＭＳ Ｐゴシック" pitchFamily="34" charset="-128"/>
              </a:rPr>
              <a:t>MSU College of Education Home Page: </a:t>
            </a:r>
            <a:r>
              <a:rPr lang="en-US" altLang="en-US" dirty="0">
                <a:ea typeface="ＭＳ Ｐゴシック" pitchFamily="34" charset="-128"/>
                <a:hlinkClick r:id="rId2"/>
              </a:rPr>
              <a:t>http://www.education.msu.edu</a:t>
            </a:r>
            <a:r>
              <a:rPr lang="en-US" altLang="en-US" dirty="0">
                <a:ea typeface="ＭＳ Ｐゴシック" pitchFamily="34" charset="-128"/>
              </a:rPr>
              <a:t> (click on the </a:t>
            </a:r>
            <a:r>
              <a:rPr lang="en-US" altLang="en-US" i="1" dirty="0">
                <a:ea typeface="ＭＳ Ｐゴシック" pitchFamily="34" charset="-128"/>
              </a:rPr>
              <a:t>Certification</a:t>
            </a:r>
            <a:r>
              <a:rPr lang="en-US" altLang="en-US" dirty="0">
                <a:ea typeface="ＭＳ Ｐゴシック" pitchFamily="34" charset="-128"/>
              </a:rPr>
              <a:t> banner)</a:t>
            </a:r>
          </a:p>
          <a:p>
            <a:pPr>
              <a:lnSpc>
                <a:spcPct val="120000"/>
              </a:lnSpc>
            </a:pPr>
            <a:r>
              <a:rPr lang="en-US" altLang="en-US" dirty="0">
                <a:ea typeface="ＭＳ Ｐゴシック" pitchFamily="34" charset="-128"/>
              </a:rPr>
              <a:t>Information about Applying for the Standard Certificate: Under </a:t>
            </a:r>
            <a:r>
              <a:rPr lang="en-US" altLang="en-US" i="1" dirty="0">
                <a:ea typeface="ＭＳ Ｐゴシック" pitchFamily="34" charset="-128"/>
              </a:rPr>
              <a:t>Certification</a:t>
            </a:r>
            <a:r>
              <a:rPr lang="en-US" altLang="en-US" dirty="0">
                <a:ea typeface="ＭＳ Ｐゴシック" pitchFamily="34" charset="-128"/>
              </a:rPr>
              <a:t>, click on </a:t>
            </a:r>
            <a:r>
              <a:rPr lang="en-US" altLang="en-US" i="1" dirty="0">
                <a:ea typeface="ＭＳ Ｐゴシック" pitchFamily="34" charset="-128"/>
              </a:rPr>
              <a:t>MSU Interns</a:t>
            </a:r>
            <a:r>
              <a:rPr lang="en-US" altLang="en-US" dirty="0">
                <a:ea typeface="ＭＳ Ｐゴシック" pitchFamily="34" charset="-128"/>
              </a:rPr>
              <a:t>: </a:t>
            </a:r>
            <a:r>
              <a:rPr lang="en-US" altLang="en-US" dirty="0">
                <a:ea typeface="ＭＳ Ｐゴシック" pitchFamily="34" charset="-128"/>
                <a:hlinkClick r:id="rId3"/>
              </a:rPr>
              <a:t>http://www.educ.msu.edu/certification/intern/</a:t>
            </a:r>
            <a:r>
              <a:rPr lang="en-US" altLang="en-US" dirty="0">
                <a:ea typeface="ＭＳ Ｐゴシック" pitchFamily="34" charset="-128"/>
              </a:rPr>
              <a:t> </a:t>
            </a:r>
          </a:p>
          <a:p>
            <a:pPr>
              <a:lnSpc>
                <a:spcPct val="120000"/>
              </a:lnSpc>
            </a:pPr>
            <a:r>
              <a:rPr lang="en-US" altLang="en-US" i="1" dirty="0">
                <a:ea typeface="ＭＳ Ｐゴシック" pitchFamily="34" charset="-128"/>
              </a:rPr>
              <a:t>Certification Guidance </a:t>
            </a:r>
            <a:r>
              <a:rPr lang="en-US" altLang="en-US" dirty="0">
                <a:ea typeface="ＭＳ Ｐゴシック" pitchFamily="34" charset="-128"/>
              </a:rPr>
              <a:t>from the Michigan Department of Education: </a:t>
            </a:r>
            <a:r>
              <a:rPr lang="en-US" dirty="0">
                <a:hlinkClick r:id="rId4"/>
              </a:rPr>
              <a:t>http://www.michigan.gov/mde/0,4615,7-140-5683_14795_83462---,00.html</a:t>
            </a:r>
            <a:r>
              <a:rPr lang="en-US" dirty="0"/>
              <a:t> </a:t>
            </a:r>
          </a:p>
          <a:p>
            <a:pPr>
              <a:lnSpc>
                <a:spcPct val="120000"/>
              </a:lnSpc>
            </a:pPr>
            <a:r>
              <a:rPr lang="en-US" altLang="en-US" dirty="0">
                <a:ea typeface="ＭＳ Ｐゴシック" pitchFamily="34" charset="-128"/>
              </a:rPr>
              <a:t>MDE </a:t>
            </a:r>
            <a:r>
              <a:rPr lang="en-US" altLang="en-US" i="1" dirty="0">
                <a:ea typeface="ＭＳ Ｐゴシック" pitchFamily="34" charset="-128"/>
              </a:rPr>
              <a:t>FAQs about Certification</a:t>
            </a:r>
            <a:r>
              <a:rPr lang="en-US" altLang="en-US" dirty="0">
                <a:ea typeface="ＭＳ Ｐゴシック" pitchFamily="34" charset="-128"/>
              </a:rPr>
              <a:t>: </a:t>
            </a:r>
            <a:r>
              <a:rPr lang="en-US" u="sng" dirty="0">
                <a:hlinkClick r:id="rId5"/>
              </a:rPr>
              <a:t>http://www.michigan.gov/mde/0,4615,7-140-5683_57223-247108--,00.html</a:t>
            </a:r>
            <a:r>
              <a:rPr lang="en-US" dirty="0"/>
              <a:t> </a:t>
            </a:r>
            <a:endParaRPr lang="en-US" dirty="0">
              <a:ea typeface="ＭＳ Ｐゴシック" pitchFamily="34" charset="-128"/>
            </a:endParaRPr>
          </a:p>
          <a:p>
            <a:pPr>
              <a:lnSpc>
                <a:spcPct val="120000"/>
              </a:lnSpc>
            </a:pPr>
            <a:r>
              <a:rPr lang="en-US" altLang="en-US">
                <a:ea typeface="ＭＳ Ｐゴシック" pitchFamily="34" charset="-128"/>
              </a:rPr>
              <a:t>MSU College of Education Alumni Association: </a:t>
            </a:r>
            <a:r>
              <a:rPr lang="en-US" altLang="en-US">
                <a:ea typeface="ＭＳ Ｐゴシック" pitchFamily="34" charset="-128"/>
                <a:hlinkClick r:id="rId6"/>
              </a:rPr>
              <a:t>http://education.msu.edu/alumni/</a:t>
            </a:r>
            <a:endParaRPr lang="en-US" altLang="en-US">
              <a:ea typeface="ＭＳ Ｐゴシック" pitchFamily="34" charset="-128"/>
            </a:endParaRPr>
          </a:p>
        </p:txBody>
      </p:sp>
      <p:sp>
        <p:nvSpPr>
          <p:cNvPr id="4" name="Slide Number Placeholder 3"/>
          <p:cNvSpPr>
            <a:spLocks noGrp="1"/>
          </p:cNvSpPr>
          <p:nvPr>
            <p:ph type="sldNum" sz="quarter" idx="4"/>
          </p:nvPr>
        </p:nvSpPr>
        <p:spPr/>
        <p:txBody>
          <a:bodyPr/>
          <a:lstStyle/>
          <a:p>
            <a:fld id="{B01C9CEB-B99F-1248-AFD8-09903582A16B}" type="slidenum">
              <a:rPr lang="en-US" smtClean="0"/>
              <a:pPr/>
              <a:t>36</a:t>
            </a:fld>
            <a:endParaRPr lang="en-US" dirty="0"/>
          </a:p>
        </p:txBody>
      </p:sp>
    </p:spTree>
    <p:extLst>
      <p:ext uri="{BB962C8B-B14F-4D97-AF65-F5344CB8AC3E}">
        <p14:creationId xmlns:p14="http://schemas.microsoft.com/office/powerpoint/2010/main" val="426139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Destination Survey</a:t>
            </a:r>
          </a:p>
        </p:txBody>
      </p:sp>
      <p:sp>
        <p:nvSpPr>
          <p:cNvPr id="3" name="Slide Number Placeholder 2"/>
          <p:cNvSpPr>
            <a:spLocks noGrp="1"/>
          </p:cNvSpPr>
          <p:nvPr>
            <p:ph type="sldNum" sz="quarter" idx="4"/>
          </p:nvPr>
        </p:nvSpPr>
        <p:spPr/>
        <p:txBody>
          <a:bodyPr/>
          <a:lstStyle/>
          <a:p>
            <a:fld id="{E6A78D44-8B18-114E-A7D3-676351C60E3C}" type="slidenum">
              <a:rPr lang="en-US" smtClean="0"/>
              <a:pPr/>
              <a:t>4</a:t>
            </a:fld>
            <a:endParaRPr lang="en-US" dirty="0"/>
          </a:p>
        </p:txBody>
      </p:sp>
      <p:sp>
        <p:nvSpPr>
          <p:cNvPr id="6" name="Content Placeholder 5"/>
          <p:cNvSpPr>
            <a:spLocks noGrp="1"/>
          </p:cNvSpPr>
          <p:nvPr>
            <p:ph idx="4294967295"/>
          </p:nvPr>
        </p:nvSpPr>
        <p:spPr>
          <a:xfrm>
            <a:off x="457200" y="1600200"/>
            <a:ext cx="8229600" cy="4525963"/>
          </a:xfrm>
        </p:spPr>
        <p:txBody>
          <a:bodyPr>
            <a:normAutofit fontScale="62500" lnSpcReduction="20000"/>
          </a:bodyPr>
          <a:lstStyle/>
          <a:p>
            <a:pPr>
              <a:lnSpc>
                <a:spcPct val="120000"/>
              </a:lnSpc>
              <a:spcBef>
                <a:spcPts val="0"/>
              </a:spcBef>
              <a:spcAft>
                <a:spcPts val="1200"/>
              </a:spcAft>
            </a:pPr>
            <a:r>
              <a:rPr lang="en-US" sz="4000" dirty="0"/>
              <a:t>Used to collect &amp; share information about where Spartan Teachers are working.</a:t>
            </a:r>
          </a:p>
          <a:p>
            <a:pPr>
              <a:lnSpc>
                <a:spcPct val="120000"/>
              </a:lnSpc>
              <a:spcBef>
                <a:spcPts val="0"/>
              </a:spcBef>
              <a:spcAft>
                <a:spcPts val="1200"/>
              </a:spcAft>
            </a:pPr>
            <a:r>
              <a:rPr lang="en-US" sz="4000" dirty="0"/>
              <a:t>Gives us a chance to reach out to those who are still looking – all results can be updated.</a:t>
            </a:r>
          </a:p>
          <a:p>
            <a:pPr>
              <a:lnSpc>
                <a:spcPct val="120000"/>
              </a:lnSpc>
              <a:spcBef>
                <a:spcPts val="0"/>
              </a:spcBef>
              <a:spcAft>
                <a:spcPts val="1200"/>
              </a:spcAft>
            </a:pPr>
            <a:r>
              <a:rPr lang="en-US" sz="4000" dirty="0"/>
              <a:t>Takes </a:t>
            </a:r>
            <a:r>
              <a:rPr lang="en-US" sz="4000" b="1" dirty="0"/>
              <a:t>less than 3 minutes </a:t>
            </a:r>
            <a:r>
              <a:rPr lang="en-US" sz="4000" dirty="0"/>
              <a:t>to complete.</a:t>
            </a:r>
          </a:p>
          <a:p>
            <a:pPr>
              <a:lnSpc>
                <a:spcPct val="120000"/>
              </a:lnSpc>
              <a:spcBef>
                <a:spcPts val="0"/>
              </a:spcBef>
              <a:spcAft>
                <a:spcPts val="1200"/>
              </a:spcAft>
            </a:pPr>
            <a:r>
              <a:rPr lang="en-US" sz="4000" dirty="0"/>
              <a:t>Survey link will be sent after graduation and will come from the College of Music. A follow up survey may come from the College of Education later in the summer.</a:t>
            </a:r>
          </a:p>
          <a:p>
            <a:endParaRPr lang="en-US" dirty="0"/>
          </a:p>
        </p:txBody>
      </p:sp>
    </p:spTree>
    <p:extLst>
      <p:ext uri="{BB962C8B-B14F-4D97-AF65-F5344CB8AC3E}">
        <p14:creationId xmlns:p14="http://schemas.microsoft.com/office/powerpoint/2010/main" val="268009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from 2016-2017 Interns</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87403"/>
            <a:ext cx="4038600" cy="4525963"/>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8832" y="1387403"/>
            <a:ext cx="3497335" cy="4525963"/>
          </a:xfrm>
        </p:spPr>
      </p:pic>
      <p:sp>
        <p:nvSpPr>
          <p:cNvPr id="3" name="Slide Number Placeholder 2"/>
          <p:cNvSpPr>
            <a:spLocks noGrp="1"/>
          </p:cNvSpPr>
          <p:nvPr>
            <p:ph type="sldNum" sz="quarter" idx="4"/>
          </p:nvPr>
        </p:nvSpPr>
        <p:spPr/>
        <p:txBody>
          <a:bodyPr/>
          <a:lstStyle/>
          <a:p>
            <a:fld id="{E6A78D44-8B18-114E-A7D3-676351C60E3C}" type="slidenum">
              <a:rPr lang="en-US" smtClean="0"/>
              <a:pPr/>
              <a:t>5</a:t>
            </a:fld>
            <a:endParaRPr lang="en-US" dirty="0"/>
          </a:p>
        </p:txBody>
      </p:sp>
      <p:sp>
        <p:nvSpPr>
          <p:cNvPr id="2" name="TextBox 1">
            <a:extLst>
              <a:ext uri="{FF2B5EF4-FFF2-40B4-BE49-F238E27FC236}">
                <a16:creationId xmlns:a16="http://schemas.microsoft.com/office/drawing/2014/main" id="{BC30DD7B-E997-5D4D-9E73-676B0C87ADE9}"/>
              </a:ext>
            </a:extLst>
          </p:cNvPr>
          <p:cNvSpPr txBox="1"/>
          <p:nvPr/>
        </p:nvSpPr>
        <p:spPr>
          <a:xfrm>
            <a:off x="2408388" y="5956032"/>
            <a:ext cx="5020888" cy="523220"/>
          </a:xfrm>
          <a:prstGeom prst="rect">
            <a:avLst/>
          </a:prstGeom>
          <a:noFill/>
        </p:spPr>
        <p:txBody>
          <a:bodyPr wrap="square" rtlCol="0">
            <a:spAutoFit/>
          </a:bodyPr>
          <a:lstStyle/>
          <a:p>
            <a:pPr algn="ctr"/>
            <a:r>
              <a:rPr lang="en-US" sz="2800" b="1" dirty="0">
                <a:solidFill>
                  <a:srgbClr val="FF0000"/>
                </a:solidFill>
              </a:rPr>
              <a:t>Spartan teachers get hired!</a:t>
            </a:r>
          </a:p>
        </p:txBody>
      </p:sp>
    </p:spTree>
    <p:extLst>
      <p:ext uri="{BB962C8B-B14F-4D97-AF65-F5344CB8AC3E}">
        <p14:creationId xmlns:p14="http://schemas.microsoft.com/office/powerpoint/2010/main" val="50042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MSU Teacher Fair - 2020</a:t>
            </a:r>
          </a:p>
        </p:txBody>
      </p:sp>
      <p:sp>
        <p:nvSpPr>
          <p:cNvPr id="5" name="Content Placeholder 4"/>
          <p:cNvSpPr>
            <a:spLocks noGrp="1"/>
          </p:cNvSpPr>
          <p:nvPr>
            <p:ph idx="1"/>
          </p:nvPr>
        </p:nvSpPr>
        <p:spPr/>
        <p:txBody>
          <a:bodyPr>
            <a:normAutofit/>
          </a:bodyPr>
          <a:lstStyle/>
          <a:p>
            <a:r>
              <a:rPr lang="en-US" sz="2000" dirty="0">
                <a:latin typeface="Helvetica" panose="020B0604020202020204" pitchFamily="34" charset="0"/>
                <a:cs typeface="Helvetica" panose="020B0604020202020204" pitchFamily="34" charset="0"/>
              </a:rPr>
              <a:t>Monday, April 20, 2020, 9:30 AM – 2:00 PM,</a:t>
            </a:r>
          </a:p>
          <a:p>
            <a:pPr marL="0" indent="0">
              <a:buNone/>
            </a:pP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Breslin</a:t>
            </a:r>
            <a:r>
              <a:rPr lang="en-US" sz="2000" dirty="0">
                <a:latin typeface="Helvetica" panose="020B0604020202020204" pitchFamily="34" charset="0"/>
                <a:cs typeface="Helvetica" panose="020B0604020202020204" pitchFamily="34" charset="0"/>
              </a:rPr>
              <a:t> Center</a:t>
            </a:r>
          </a:p>
          <a:p>
            <a:r>
              <a:rPr lang="en-US" sz="2000" dirty="0">
                <a:latin typeface="Helvetica" panose="020B0604020202020204" pitchFamily="34" charset="0"/>
                <a:cs typeface="Helvetica" panose="020B0604020202020204" pitchFamily="34" charset="0"/>
              </a:rPr>
              <a:t>For a list of school districts attending, log onto Handshake after the first of the year.</a:t>
            </a:r>
            <a:endParaRPr lang="en-US" sz="2000" b="1" dirty="0">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4"/>
          </p:nvPr>
        </p:nvSpPr>
        <p:spPr/>
        <p:txBody>
          <a:bodyPr/>
          <a:lstStyle/>
          <a:p>
            <a:fld id="{B01C9CEB-B99F-1248-AFD8-09903582A16B}" type="slidenum">
              <a:rPr lang="en-US" smtClean="0"/>
              <a:pPr/>
              <a:t>6</a:t>
            </a:fld>
            <a:endParaRPr lang="en-US" dirty="0"/>
          </a:p>
        </p:txBody>
      </p:sp>
      <p:pic>
        <p:nvPicPr>
          <p:cNvPr id="6" name="Picture 5"/>
          <p:cNvPicPr>
            <a:picLocks noChangeAspect="1"/>
          </p:cNvPicPr>
          <p:nvPr/>
        </p:nvPicPr>
        <p:blipFill rotWithShape="1">
          <a:blip r:embed="rId2"/>
          <a:srcRect t="27549"/>
          <a:stretch/>
        </p:blipFill>
        <p:spPr>
          <a:xfrm>
            <a:off x="1965366" y="3293363"/>
            <a:ext cx="5213267" cy="2832800"/>
          </a:xfrm>
          <a:prstGeom prst="rect">
            <a:avLst/>
          </a:prstGeom>
        </p:spPr>
      </p:pic>
    </p:spTree>
    <p:extLst>
      <p:ext uri="{BB962C8B-B14F-4D97-AF65-F5344CB8AC3E}">
        <p14:creationId xmlns:p14="http://schemas.microsoft.com/office/powerpoint/2010/main" val="275079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1E61-94F9-47A9-8550-FE150B642FF4}"/>
              </a:ext>
            </a:extLst>
          </p:cNvPr>
          <p:cNvSpPr>
            <a:spLocks noGrp="1"/>
          </p:cNvSpPr>
          <p:nvPr>
            <p:ph type="title"/>
          </p:nvPr>
        </p:nvSpPr>
        <p:spPr/>
        <p:txBody>
          <a:bodyPr/>
          <a:lstStyle/>
          <a:p>
            <a:r>
              <a:rPr lang="en-US" dirty="0"/>
              <a:t>Certification Resource</a:t>
            </a:r>
          </a:p>
        </p:txBody>
      </p:sp>
      <p:sp>
        <p:nvSpPr>
          <p:cNvPr id="3" name="Content Placeholder 2">
            <a:extLst>
              <a:ext uri="{FF2B5EF4-FFF2-40B4-BE49-F238E27FC236}">
                <a16:creationId xmlns:a16="http://schemas.microsoft.com/office/drawing/2014/main" id="{DCC7EE13-70BA-47D0-983C-83907E85E452}"/>
              </a:ext>
            </a:extLst>
          </p:cNvPr>
          <p:cNvSpPr>
            <a:spLocks noGrp="1"/>
          </p:cNvSpPr>
          <p:nvPr>
            <p:ph idx="1"/>
          </p:nvPr>
        </p:nvSpPr>
        <p:spPr/>
        <p:txBody>
          <a:bodyPr/>
          <a:lstStyle/>
          <a:p>
            <a:r>
              <a:rPr lang="en-US" dirty="0"/>
              <a:t>Carey Ommen, Certification Specialist – </a:t>
            </a:r>
            <a:r>
              <a:rPr lang="en-US" dirty="0">
                <a:hlinkClick r:id="rId2"/>
              </a:rPr>
              <a:t>commen@msu.edu</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0BDFD0D5-C3DC-4FF5-BAC6-F553F345B11F}"/>
              </a:ext>
            </a:extLst>
          </p:cNvPr>
          <p:cNvSpPr>
            <a:spLocks noGrp="1"/>
          </p:cNvSpPr>
          <p:nvPr>
            <p:ph type="sldNum" sz="quarter" idx="4"/>
          </p:nvPr>
        </p:nvSpPr>
        <p:spPr/>
        <p:txBody>
          <a:bodyPr/>
          <a:lstStyle/>
          <a:p>
            <a:fld id="{B01C9CEB-B99F-1248-AFD8-09903582A16B}" type="slidenum">
              <a:rPr lang="en-US" smtClean="0"/>
              <a:pPr/>
              <a:t>7</a:t>
            </a:fld>
            <a:endParaRPr lang="en-US" dirty="0"/>
          </a:p>
        </p:txBody>
      </p:sp>
    </p:spTree>
    <p:extLst>
      <p:ext uri="{BB962C8B-B14F-4D97-AF65-F5344CB8AC3E}">
        <p14:creationId xmlns:p14="http://schemas.microsoft.com/office/powerpoint/2010/main" val="216484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ea typeface="ＭＳ Ｐゴシック" pitchFamily="34" charset="-128"/>
              </a:rPr>
              <a:t>Standard Certificate</a:t>
            </a:r>
            <a:endParaRPr lang="en-US" dirty="0"/>
          </a:p>
        </p:txBody>
      </p:sp>
      <p:sp>
        <p:nvSpPr>
          <p:cNvPr id="5" name="Content Placeholder 4"/>
          <p:cNvSpPr>
            <a:spLocks noGrp="1"/>
          </p:cNvSpPr>
          <p:nvPr>
            <p:ph idx="1"/>
          </p:nvPr>
        </p:nvSpPr>
        <p:spPr/>
        <p:txBody>
          <a:bodyPr>
            <a:normAutofit/>
          </a:bodyPr>
          <a:lstStyle/>
          <a:p>
            <a:pPr>
              <a:spcBef>
                <a:spcPts val="0"/>
              </a:spcBef>
              <a:spcAft>
                <a:spcPts val="1200"/>
              </a:spcAft>
            </a:pPr>
            <a:r>
              <a:rPr lang="en-US" altLang="en-US" dirty="0">
                <a:ea typeface="ＭＳ Ｐゴシック" pitchFamily="34" charset="-128"/>
              </a:rPr>
              <a:t>Initial teaching license/credential issued after successful completion of an approved teacher preparation program</a:t>
            </a:r>
          </a:p>
          <a:p>
            <a:pPr>
              <a:spcBef>
                <a:spcPts val="0"/>
              </a:spcBef>
              <a:spcAft>
                <a:spcPts val="1200"/>
              </a:spcAft>
            </a:pPr>
            <a:r>
              <a:rPr lang="en-US" altLang="en-US" dirty="0">
                <a:ea typeface="ＭＳ Ｐゴシック" pitchFamily="34" charset="-128"/>
              </a:rPr>
              <a:t>Valid for up to 5 years during which the holder is expected to gain experience as a practicing teacher and continue professional development</a:t>
            </a:r>
            <a:endParaRPr lang="en-US" dirty="0"/>
          </a:p>
        </p:txBody>
      </p:sp>
      <p:sp>
        <p:nvSpPr>
          <p:cNvPr id="3" name="Slide Number Placeholder 2"/>
          <p:cNvSpPr>
            <a:spLocks noGrp="1"/>
          </p:cNvSpPr>
          <p:nvPr>
            <p:ph type="sldNum" sz="quarter" idx="4"/>
          </p:nvPr>
        </p:nvSpPr>
        <p:spPr/>
        <p:txBody>
          <a:bodyPr/>
          <a:lstStyle/>
          <a:p>
            <a:fld id="{B01C9CEB-B99F-1248-AFD8-09903582A16B}" type="slidenum">
              <a:rPr lang="en-US" smtClean="0"/>
              <a:pPr/>
              <a:t>8</a:t>
            </a:fld>
            <a:endParaRPr lang="en-US" dirty="0"/>
          </a:p>
        </p:txBody>
      </p:sp>
    </p:spTree>
    <p:extLst>
      <p:ext uri="{BB962C8B-B14F-4D97-AF65-F5344CB8AC3E}">
        <p14:creationId xmlns:p14="http://schemas.microsoft.com/office/powerpoint/2010/main" val="248840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8324"/>
            <a:ext cx="8229600" cy="1143000"/>
          </a:xfrm>
        </p:spPr>
        <p:txBody>
          <a:bodyPr>
            <a:normAutofit fontScale="90000"/>
          </a:bodyPr>
          <a:lstStyle/>
          <a:p>
            <a:r>
              <a:rPr lang="en-US" altLang="en-US" dirty="0">
                <a:ea typeface="ＭＳ Ｐゴシック" pitchFamily="34" charset="-128"/>
              </a:rPr>
              <a:t>Standard Certification Requirements</a:t>
            </a:r>
            <a:endParaRPr lang="en-US" dirty="0"/>
          </a:p>
        </p:txBody>
      </p:sp>
      <p:sp>
        <p:nvSpPr>
          <p:cNvPr id="5" name="Content Placeholder 4"/>
          <p:cNvSpPr>
            <a:spLocks noGrp="1"/>
          </p:cNvSpPr>
          <p:nvPr>
            <p:ph idx="1"/>
          </p:nvPr>
        </p:nvSpPr>
        <p:spPr>
          <a:xfrm>
            <a:off x="457200" y="1756612"/>
            <a:ext cx="8229600" cy="4673064"/>
          </a:xfrm>
        </p:spPr>
        <p:txBody>
          <a:bodyPr>
            <a:noAutofit/>
          </a:bodyPr>
          <a:lstStyle/>
          <a:p>
            <a:r>
              <a:rPr lang="en-US" altLang="en-US" sz="2000" dirty="0">
                <a:ea typeface="ＭＳ Ｐゴシック" pitchFamily="34" charset="-128"/>
              </a:rPr>
              <a:t>Bachelor’</a:t>
            </a:r>
            <a:r>
              <a:rPr lang="en-US" altLang="ja-JP" sz="2000" dirty="0">
                <a:ea typeface="ＭＳ Ｐゴシック" pitchFamily="34" charset="-128"/>
              </a:rPr>
              <a:t>s degree conferred</a:t>
            </a:r>
          </a:p>
          <a:p>
            <a:r>
              <a:rPr lang="en-US" altLang="en-US" sz="2000" dirty="0">
                <a:ea typeface="ＭＳ Ｐゴシック" pitchFamily="34" charset="-128"/>
              </a:rPr>
              <a:t>Professional education and subject area coursework completed with minimum GPA of 2.5</a:t>
            </a:r>
          </a:p>
          <a:p>
            <a:r>
              <a:rPr lang="en-US" altLang="en-US" sz="2000" dirty="0">
                <a:ea typeface="ＭＳ Ｐゴシック" pitchFamily="34" charset="-128"/>
              </a:rPr>
              <a:t>Teacher preparation program completed, including internship </a:t>
            </a:r>
          </a:p>
          <a:p>
            <a:r>
              <a:rPr lang="en-US" altLang="en-US" sz="2000" dirty="0">
                <a:ea typeface="ＭＳ Ｐゴシック" pitchFamily="34" charset="-128"/>
              </a:rPr>
              <a:t>Basic skills test (MTTC PRE/ACT/SAT) and Music test (099) passed</a:t>
            </a:r>
          </a:p>
          <a:p>
            <a:r>
              <a:rPr lang="en-US" altLang="en-US" sz="2000" dirty="0">
                <a:ea typeface="ＭＳ Ｐゴシック" pitchFamily="34" charset="-128"/>
              </a:rPr>
              <a:t>World languages require oral proficiency demonstrated through a passing score </a:t>
            </a:r>
            <a:r>
              <a:rPr lang="en-US" altLang="ja-JP" sz="2000" dirty="0">
                <a:ea typeface="ＭＳ Ｐゴシック" pitchFamily="34" charset="-128"/>
              </a:rPr>
              <a:t>on the ACTFL (if applicable)  </a:t>
            </a:r>
          </a:p>
          <a:p>
            <a:r>
              <a:rPr lang="en-US" altLang="en-US" sz="2000" dirty="0">
                <a:ea typeface="ＭＳ Ｐゴシック" pitchFamily="34" charset="-128"/>
              </a:rPr>
              <a:t>Candidates must </a:t>
            </a:r>
            <a:r>
              <a:rPr lang="en-US" sz="2000" dirty="0"/>
              <a:t>register for the ACTFL through LTI (Language Testing International)  </a:t>
            </a:r>
            <a:endParaRPr lang="en-US" altLang="en-US" sz="2000" dirty="0">
              <a:ea typeface="ＭＳ Ｐゴシック" pitchFamily="34" charset="-128"/>
            </a:endParaRPr>
          </a:p>
          <a:p>
            <a:r>
              <a:rPr lang="en-US" altLang="en-US" sz="2000" dirty="0">
                <a:ea typeface="ＭＳ Ｐゴシック" pitchFamily="34" charset="-128"/>
              </a:rPr>
              <a:t>Current CPR/First Aid certification at the time of recommendation </a:t>
            </a:r>
          </a:p>
          <a:p>
            <a:r>
              <a:rPr lang="en-US" altLang="en-US" sz="2000" dirty="0">
                <a:ea typeface="ＭＳ Ｐゴシック" pitchFamily="34" charset="-128"/>
              </a:rPr>
              <a:t>Completion of MDE Online Survey</a:t>
            </a:r>
          </a:p>
          <a:p>
            <a:r>
              <a:rPr lang="en-US" altLang="en-US" sz="2000" dirty="0">
                <a:ea typeface="ＭＳ Ｐゴシック" pitchFamily="34" charset="-128"/>
              </a:rPr>
              <a:t>Approval of Teacher Prep Institution </a:t>
            </a:r>
          </a:p>
        </p:txBody>
      </p:sp>
      <p:sp>
        <p:nvSpPr>
          <p:cNvPr id="3" name="Slide Number Placeholder 2"/>
          <p:cNvSpPr>
            <a:spLocks noGrp="1"/>
          </p:cNvSpPr>
          <p:nvPr>
            <p:ph type="sldNum" sz="quarter" idx="4"/>
          </p:nvPr>
        </p:nvSpPr>
        <p:spPr/>
        <p:txBody>
          <a:bodyPr/>
          <a:lstStyle/>
          <a:p>
            <a:fld id="{B01C9CEB-B99F-1248-AFD8-09903582A16B}" type="slidenum">
              <a:rPr lang="en-US" smtClean="0"/>
              <a:pPr/>
              <a:t>9</a:t>
            </a:fld>
            <a:endParaRPr lang="en-US" dirty="0"/>
          </a:p>
        </p:txBody>
      </p:sp>
    </p:spTree>
    <p:extLst>
      <p:ext uri="{BB962C8B-B14F-4D97-AF65-F5344CB8AC3E}">
        <p14:creationId xmlns:p14="http://schemas.microsoft.com/office/powerpoint/2010/main" val="3356911742"/>
      </p:ext>
    </p:extLst>
  </p:cSld>
  <p:clrMapOvr>
    <a:masterClrMapping/>
  </p:clrMapOvr>
</p:sld>
</file>

<file path=ppt/theme/theme1.xml><?xml version="1.0" encoding="utf-8"?>
<a:theme xmlns:a="http://schemas.openxmlformats.org/drawingml/2006/main" name="College of Edu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2605</TotalTime>
  <Words>2887</Words>
  <Application>Microsoft Macintosh PowerPoint</Application>
  <PresentationFormat>On-screen Show (4:3)</PresentationFormat>
  <Paragraphs>273</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Calibri</vt:lpstr>
      <vt:lpstr>Comic Sans MS</vt:lpstr>
      <vt:lpstr>Georgia</vt:lpstr>
      <vt:lpstr>Helvetica</vt:lpstr>
      <vt:lpstr>Wingdings</vt:lpstr>
      <vt:lpstr>College of Education</vt:lpstr>
      <vt:lpstr>Michigan Teacher Certification</vt:lpstr>
      <vt:lpstr>Career Services</vt:lpstr>
      <vt:lpstr>Use Handshake to Find Jobs</vt:lpstr>
      <vt:lpstr>Destination Survey</vt:lpstr>
      <vt:lpstr>Results from 2016-2017 Interns</vt:lpstr>
      <vt:lpstr>MSU Teacher Fair - 2020</vt:lpstr>
      <vt:lpstr>Certification Resource</vt:lpstr>
      <vt:lpstr>Standard Certificate</vt:lpstr>
      <vt:lpstr>Standard Certification Requirements</vt:lpstr>
      <vt:lpstr>Applying for the Standard Certificate </vt:lpstr>
      <vt:lpstr>Music Education Certificate is Secondary</vt:lpstr>
      <vt:lpstr>MSU Standard Certification Application</vt:lpstr>
      <vt:lpstr>PowerPoint Presentation</vt:lpstr>
      <vt:lpstr>Conviction Disclosure Form</vt:lpstr>
      <vt:lpstr>PowerPoint Presentation</vt:lpstr>
      <vt:lpstr>PowerPoint Presentation</vt:lpstr>
      <vt:lpstr>Errors that Delay Certification (Please check before submitting your MSU application)</vt:lpstr>
      <vt:lpstr>CPR/First Aid Certificate</vt:lpstr>
      <vt:lpstr>MDE Online Survey</vt:lpstr>
      <vt:lpstr>Upcoming Changes to Certification in Fall 2019</vt:lpstr>
      <vt:lpstr>Checklist for Standard Certificate Application</vt:lpstr>
      <vt:lpstr>Applying for Standard Certificate through MOECS</vt:lpstr>
      <vt:lpstr>Timeline for Application Process</vt:lpstr>
      <vt:lpstr>I’m Ready for a Job</vt:lpstr>
      <vt:lpstr>Other MI Certifications</vt:lpstr>
      <vt:lpstr>Progressing to the Professional Certificate (Michigan’s second tier teaching license/credential) </vt:lpstr>
      <vt:lpstr>Education-Related Professional Learning</vt:lpstr>
      <vt:lpstr>Renewal of the Standard Certificate</vt:lpstr>
      <vt:lpstr>Renewal of Professional Certificate </vt:lpstr>
      <vt:lpstr>Reference </vt:lpstr>
      <vt:lpstr>Out of State Certification</vt:lpstr>
      <vt:lpstr>Out of State Certifications  (cont.)</vt:lpstr>
      <vt:lpstr>Illinois Certification (as example)</vt:lpstr>
      <vt:lpstr>Graduate Programs</vt:lpstr>
      <vt:lpstr>Graduate Programs  (cont.)</vt:lpstr>
      <vt:lpstr>MSU Resources</vt:lpstr>
    </vt:vector>
  </TitlesOfParts>
  <Manager>Nicole Geary</Manager>
  <Company>Michigan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College of Education Power Point Template</dc:title>
  <dc:creator>Anthony Cepak</dc:creator>
  <cp:lastModifiedBy>Mitchell Robinson</cp:lastModifiedBy>
  <cp:revision>100</cp:revision>
  <cp:lastPrinted>2018-02-09T16:53:38Z</cp:lastPrinted>
  <dcterms:created xsi:type="dcterms:W3CDTF">2013-03-07T18:45:05Z</dcterms:created>
  <dcterms:modified xsi:type="dcterms:W3CDTF">2019-11-17T15:04:29Z</dcterms:modified>
</cp:coreProperties>
</file>