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/>
    <p:restoredTop sz="94751"/>
  </p:normalViewPr>
  <p:slideViewPr>
    <p:cSldViewPr snapToGrid="0" snapToObjects="1" showGuides="1">
      <p:cViewPr>
        <p:scale>
          <a:sx n="143" d="100"/>
          <a:sy n="143" d="100"/>
        </p:scale>
        <p:origin x="400" y="-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603A0-FD4B-5940-9A59-4866FB0C5241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E6406-6420-CF40-8F23-145AD2040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9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E6406-6420-CF40-8F23-145AD2040C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3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47030"/>
            <a:ext cx="8229600" cy="98181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 full width, bullets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649224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47030"/>
            <a:ext cx="8229600" cy="98181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2 columns, bullets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9/29/17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79044"/>
            <a:ext cx="8229600" cy="82115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column, no bullets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9/29/17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column,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457200" algn="l"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9/29/17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9/29/17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6" descr="PP_MSU_chevron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itchellrobinson.net/mus495-student-teacher-semina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685800" y="1728788"/>
            <a:ext cx="7772400" cy="1536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 smtClean="0">
                <a:latin typeface="Gotham-Bold" charset="0"/>
                <a:ea typeface="Gotham-Bold" charset="0"/>
                <a:cs typeface="Gotham-Bold" charset="0"/>
              </a:rPr>
              <a:t>STP: Student Teaching Portfolio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60775"/>
            <a:ext cx="6400800" cy="14716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MUS 495: Student Teaching Seminar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9/27/17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you find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https://www.mitchellrobinson.net/mus495-student-teacher-seminar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Requirement (</a:t>
            </a:r>
            <a:r>
              <a:rPr lang="en-US" dirty="0" err="1" smtClean="0"/>
              <a:t>ePortfolio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Requirement (STP- Student Teaching Portfolio) </a:t>
            </a:r>
          </a:p>
          <a:p>
            <a:r>
              <a:rPr lang="en-US" dirty="0" smtClean="0"/>
              <a:t>Word doc: STP Guidelines </a:t>
            </a:r>
          </a:p>
          <a:p>
            <a:pPr lvl="1"/>
            <a:r>
              <a:rPr lang="en-US" dirty="0" smtClean="0"/>
              <a:t>This is your go to document for all things STP, save it now!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ePortfolio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page </a:t>
            </a:r>
          </a:p>
          <a:p>
            <a:pPr lvl="1"/>
            <a:r>
              <a:rPr lang="en-US" dirty="0" smtClean="0"/>
              <a:t>Include a picture, greeting, and contact information</a:t>
            </a:r>
          </a:p>
          <a:p>
            <a:r>
              <a:rPr lang="en-US" dirty="0" smtClean="0"/>
              <a:t>Résumé</a:t>
            </a:r>
          </a:p>
          <a:p>
            <a:r>
              <a:rPr lang="en-US" dirty="0" smtClean="0"/>
              <a:t>About/Biography section </a:t>
            </a:r>
          </a:p>
          <a:p>
            <a:pPr lvl="1"/>
            <a:r>
              <a:rPr lang="en-US" dirty="0" smtClean="0"/>
              <a:t>Short bio</a:t>
            </a:r>
          </a:p>
          <a:p>
            <a:pPr lvl="1"/>
            <a:r>
              <a:rPr lang="en-US" dirty="0" smtClean="0"/>
              <a:t>Could also include</a:t>
            </a:r>
          </a:p>
          <a:p>
            <a:pPr lvl="2"/>
            <a:r>
              <a:rPr lang="en-US" dirty="0" smtClean="0"/>
              <a:t>Teaching philosophy, Sample Cover Letter </a:t>
            </a:r>
          </a:p>
          <a:p>
            <a:r>
              <a:rPr lang="en-US" dirty="0" smtClean="0"/>
              <a:t>STP information and documentation </a:t>
            </a:r>
          </a:p>
        </p:txBody>
      </p:sp>
    </p:spTree>
    <p:extLst>
      <p:ext uri="{BB962C8B-B14F-4D97-AF65-F5344CB8AC3E}">
        <p14:creationId xmlns:p14="http://schemas.microsoft.com/office/powerpoint/2010/main" val="29956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5244"/>
            <a:ext cx="9144000" cy="4350097"/>
          </a:xfrm>
        </p:spPr>
        <p:txBody>
          <a:bodyPr/>
          <a:lstStyle/>
          <a:p>
            <a:r>
              <a:rPr lang="en-US" sz="2400" dirty="0" smtClean="0"/>
              <a:t>A creative project that “</a:t>
            </a:r>
            <a:r>
              <a:rPr lang="en-US" sz="2400" dirty="0"/>
              <a:t>demonstrates your ability to prepare, design, implement, assess and reflect upon the teaching of </a:t>
            </a:r>
            <a:r>
              <a:rPr lang="en-US" sz="2400" b="1" dirty="0"/>
              <a:t>composing, improvising </a:t>
            </a:r>
            <a:r>
              <a:rPr lang="en-US" sz="2400" dirty="0"/>
              <a:t>or</a:t>
            </a:r>
            <a:r>
              <a:rPr lang="en-US" sz="2400" b="1" dirty="0"/>
              <a:t> arranging</a:t>
            </a:r>
            <a:r>
              <a:rPr lang="en-US" sz="2400" dirty="0"/>
              <a:t> in your internship </a:t>
            </a:r>
            <a:r>
              <a:rPr lang="en-US" sz="2400" dirty="0" smtClean="0"/>
              <a:t>setting”</a:t>
            </a:r>
          </a:p>
          <a:p>
            <a:r>
              <a:rPr lang="en-US" sz="2400" dirty="0" smtClean="0"/>
              <a:t>Should include documentation and commentary on at least </a:t>
            </a:r>
            <a:r>
              <a:rPr lang="en-US" sz="2400" b="1" dirty="0" smtClean="0"/>
              <a:t>three consecutive lessons</a:t>
            </a:r>
            <a:r>
              <a:rPr lang="en-US" sz="2400" dirty="0" smtClean="0"/>
              <a:t> with a group of students that includes three areas</a:t>
            </a:r>
          </a:p>
          <a:p>
            <a:pPr lvl="1"/>
            <a:r>
              <a:rPr lang="en-US" dirty="0" smtClean="0"/>
              <a:t>Performing</a:t>
            </a:r>
          </a:p>
          <a:p>
            <a:pPr lvl="1"/>
            <a:r>
              <a:rPr lang="en-US" dirty="0" smtClean="0"/>
              <a:t>Creating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ssessing </a:t>
            </a:r>
          </a:p>
          <a:p>
            <a:r>
              <a:rPr lang="en-US" sz="2400" dirty="0" smtClean="0"/>
              <a:t>Your STP will be presented on your website in 4 Sections </a:t>
            </a:r>
          </a:p>
          <a:p>
            <a:pPr lvl="1"/>
            <a:r>
              <a:rPr lang="en-US" dirty="0" smtClean="0"/>
              <a:t>Preparing </a:t>
            </a:r>
            <a:r>
              <a:rPr lang="en-US" dirty="0"/>
              <a:t>and Planning for Instruction</a:t>
            </a:r>
          </a:p>
          <a:p>
            <a:pPr lvl="1"/>
            <a:r>
              <a:rPr lang="en-US" dirty="0" smtClean="0"/>
              <a:t>Implementing </a:t>
            </a:r>
            <a:r>
              <a:rPr lang="en-US" dirty="0"/>
              <a:t>Instruction</a:t>
            </a:r>
          </a:p>
          <a:p>
            <a:pPr lvl="1"/>
            <a:r>
              <a:rPr lang="en-US" dirty="0" smtClean="0"/>
              <a:t>Assessing </a:t>
            </a:r>
            <a:r>
              <a:rPr lang="en-US" dirty="0"/>
              <a:t>Student Learning</a:t>
            </a:r>
          </a:p>
          <a:p>
            <a:pPr lvl="1"/>
            <a:r>
              <a:rPr lang="en-US" dirty="0" smtClean="0"/>
              <a:t>Reflecting </a:t>
            </a:r>
            <a:r>
              <a:rPr lang="en-US" dirty="0"/>
              <a:t>on Teaching and Learning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2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Included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</a:t>
            </a:r>
          </a:p>
          <a:p>
            <a:pPr lvl="1"/>
            <a:r>
              <a:rPr lang="en-US" dirty="0"/>
              <a:t>statement of philosophical beliefs about music education</a:t>
            </a:r>
          </a:p>
          <a:p>
            <a:pPr lvl="1"/>
            <a:r>
              <a:rPr lang="en-US" dirty="0"/>
              <a:t> lesson descriptions</a:t>
            </a:r>
          </a:p>
          <a:p>
            <a:pPr lvl="1"/>
            <a:r>
              <a:rPr lang="en-US" dirty="0"/>
              <a:t>student work and videotaped classroom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Commentaries </a:t>
            </a:r>
          </a:p>
          <a:p>
            <a:pPr lvl="1"/>
            <a:r>
              <a:rPr lang="en-US" dirty="0"/>
              <a:t>brief written analytical and reflective responses to specific prompts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9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/>
            <a:r>
              <a:rPr lang="en-US" dirty="0"/>
              <a:t>Preparing and Planning for Instruction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7" y="1389530"/>
            <a:ext cx="8946777" cy="5271246"/>
          </a:xfrm>
        </p:spPr>
        <p:txBody>
          <a:bodyPr/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Select a class or group to teach for your STP project</a:t>
            </a:r>
          </a:p>
          <a:p>
            <a:pPr lvl="1"/>
            <a:r>
              <a:rPr lang="en-US" dirty="0" smtClean="0"/>
              <a:t>Complete Portfolio Class Profile Form (STP guidelines, pg. 8) </a:t>
            </a:r>
          </a:p>
          <a:p>
            <a:pPr lvl="1"/>
            <a:r>
              <a:rPr lang="en-US" dirty="0" smtClean="0"/>
              <a:t>Write an introduction to for your portfolio (STP guidelines, pg. 9)</a:t>
            </a:r>
          </a:p>
          <a:p>
            <a:pPr lvl="1"/>
            <a:r>
              <a:rPr lang="en-US" dirty="0" smtClean="0"/>
              <a:t>Lesson Information Form (STP guidelines, pg. 10) </a:t>
            </a:r>
          </a:p>
          <a:p>
            <a:pPr lvl="2"/>
            <a:r>
              <a:rPr lang="en-US" dirty="0" smtClean="0"/>
              <a:t>1 for each of the three lessons   </a:t>
            </a:r>
          </a:p>
          <a:p>
            <a:pPr lvl="2"/>
            <a:r>
              <a:rPr lang="en-US" dirty="0" smtClean="0"/>
              <a:t>Include a copy of repertoire or materials used if applicable </a:t>
            </a:r>
          </a:p>
          <a:p>
            <a:pPr lvl="2"/>
            <a:r>
              <a:rPr lang="en-US" dirty="0" smtClean="0"/>
              <a:t>If you prefer to write your lesson information in a narrative format, this is okay provided you include on the information on the form </a:t>
            </a:r>
          </a:p>
          <a:p>
            <a:pPr lvl="1"/>
            <a:r>
              <a:rPr lang="en-US" dirty="0"/>
              <a:t>Individual Lesson Analyses </a:t>
            </a:r>
            <a:endParaRPr lang="en-US" dirty="0" smtClean="0"/>
          </a:p>
          <a:p>
            <a:pPr lvl="2"/>
            <a:r>
              <a:rPr lang="en-US" dirty="0" smtClean="0"/>
              <a:t>Follow prompts on STP guidelines, pgs. 7-8 after each lesson is taught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Instruction (STP guidelines, pg. 11-15)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8840"/>
            <a:ext cx="8686800" cy="4397323"/>
          </a:xfrm>
        </p:spPr>
        <p:txBody>
          <a:bodyPr/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Video recording of the three lessons </a:t>
            </a:r>
          </a:p>
          <a:p>
            <a:pPr lvl="2"/>
            <a:r>
              <a:rPr lang="en-US" dirty="0"/>
              <a:t>How you decide to balance the </a:t>
            </a:r>
            <a:r>
              <a:rPr lang="en-US" dirty="0" smtClean="0"/>
              <a:t>Processes (i.e. Creating, Performing, and Assessing) </a:t>
            </a:r>
            <a:r>
              <a:rPr lang="en-US" dirty="0"/>
              <a:t>across the video segment(s) depends on your instructional goals for the series of lessons </a:t>
            </a:r>
            <a:endParaRPr lang="en-US" dirty="0" smtClean="0"/>
          </a:p>
          <a:p>
            <a:pPr lvl="2"/>
            <a:r>
              <a:rPr lang="en-US" dirty="0" smtClean="0"/>
              <a:t>Video should be no longer than 10-12 minutes of video </a:t>
            </a:r>
            <a:r>
              <a:rPr lang="en-US" b="1" dirty="0" smtClean="0"/>
              <a:t>TOTAL </a:t>
            </a:r>
            <a:r>
              <a:rPr lang="en-US" dirty="0" smtClean="0"/>
              <a:t>for the three lessons </a:t>
            </a:r>
          </a:p>
          <a:p>
            <a:pPr lvl="2"/>
            <a:r>
              <a:rPr lang="en-US" dirty="0" smtClean="0"/>
              <a:t>Video should include active instruction and musical modeling by you as well as student actions. </a:t>
            </a:r>
          </a:p>
          <a:p>
            <a:pPr lvl="1"/>
            <a:r>
              <a:rPr lang="en-US" dirty="0" smtClean="0"/>
              <a:t>Video Form </a:t>
            </a:r>
          </a:p>
          <a:p>
            <a:pPr lvl="2"/>
            <a:r>
              <a:rPr lang="en-US" dirty="0" smtClean="0"/>
              <a:t>STP guidelines, pg. 13</a:t>
            </a:r>
          </a:p>
          <a:p>
            <a:pPr lvl="1"/>
            <a:r>
              <a:rPr lang="en-US" dirty="0" smtClean="0"/>
              <a:t>See STP guidelines for further video tips and requirements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Student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8" y="1728840"/>
            <a:ext cx="8615082" cy="4397323"/>
          </a:xfrm>
        </p:spPr>
        <p:txBody>
          <a:bodyPr/>
          <a:lstStyle/>
          <a:p>
            <a:r>
              <a:rPr lang="en-US" dirty="0" smtClean="0"/>
              <a:t>Tasks </a:t>
            </a:r>
          </a:p>
          <a:p>
            <a:pPr lvl="1"/>
            <a:r>
              <a:rPr lang="en-US" dirty="0" smtClean="0"/>
              <a:t>Document Student </a:t>
            </a:r>
            <a:r>
              <a:rPr lang="en-US" dirty="0"/>
              <a:t>L</a:t>
            </a:r>
            <a:r>
              <a:rPr lang="en-US" dirty="0" smtClean="0"/>
              <a:t>earning </a:t>
            </a:r>
          </a:p>
          <a:p>
            <a:pPr lvl="2"/>
            <a:r>
              <a:rPr lang="en-US" dirty="0" smtClean="0"/>
              <a:t>Samples of student work (images, scanned documents, video/audio recordings, drawings, other examples as appropriate) </a:t>
            </a:r>
          </a:p>
          <a:p>
            <a:pPr lvl="2"/>
            <a:r>
              <a:rPr lang="en-US" dirty="0" smtClean="0"/>
              <a:t>Remove student names/identifying information </a:t>
            </a:r>
          </a:p>
          <a:p>
            <a:pPr lvl="2"/>
            <a:r>
              <a:rPr lang="en-US" dirty="0" smtClean="0"/>
              <a:t>Samples should include YOUR feedback to the student </a:t>
            </a:r>
          </a:p>
          <a:p>
            <a:pPr lvl="1"/>
            <a:r>
              <a:rPr lang="en-US" dirty="0" smtClean="0"/>
              <a:t>Provide Assessment </a:t>
            </a:r>
            <a:r>
              <a:rPr lang="en-US" dirty="0"/>
              <a:t>I</a:t>
            </a:r>
            <a:r>
              <a:rPr lang="en-US" dirty="0" smtClean="0"/>
              <a:t>nstruments </a:t>
            </a:r>
          </a:p>
          <a:p>
            <a:pPr lvl="2"/>
            <a:r>
              <a:rPr lang="en-US" dirty="0" smtClean="0"/>
              <a:t>Rubric, rating scale, test/quiz, checklist </a:t>
            </a:r>
            <a:r>
              <a:rPr lang="en-US" dirty="0" err="1" smtClean="0"/>
              <a:t>etc</a:t>
            </a:r>
            <a:r>
              <a:rPr lang="en-US" dirty="0" smtClean="0"/>
              <a:t> used in during the project </a:t>
            </a:r>
          </a:p>
          <a:p>
            <a:pPr lvl="1"/>
            <a:r>
              <a:rPr lang="en-US" dirty="0" smtClean="0"/>
              <a:t>Assessment Commentary </a:t>
            </a:r>
          </a:p>
          <a:p>
            <a:pPr lvl="2"/>
            <a:r>
              <a:rPr lang="en-US" dirty="0" smtClean="0"/>
              <a:t>See STP guidelines, pgs. 16-17 for prompts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on Teaching and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Reflection Commentary </a:t>
            </a:r>
          </a:p>
          <a:p>
            <a:pPr lvl="2"/>
            <a:r>
              <a:rPr lang="en-US" dirty="0" smtClean="0"/>
              <a:t>See STP guidelines pg. 18 for prompts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Power-Point-Helmet</Template>
  <TotalTime>8743</TotalTime>
  <Words>495</Words>
  <Application>Microsoft Macintosh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Gotham Book</vt:lpstr>
      <vt:lpstr>Gotham-Bold</vt:lpstr>
      <vt:lpstr>ＭＳ Ｐゴシック</vt:lpstr>
      <vt:lpstr>Wingdings</vt:lpstr>
      <vt:lpstr>MSU Template 1</vt:lpstr>
      <vt:lpstr>STP: Student Teaching Portfolio </vt:lpstr>
      <vt:lpstr>Where can you find information?</vt:lpstr>
      <vt:lpstr>ePortfolio </vt:lpstr>
      <vt:lpstr>STP </vt:lpstr>
      <vt:lpstr>Types of Information Included </vt:lpstr>
      <vt:lpstr>Preparing and Planning for Instruction </vt:lpstr>
      <vt:lpstr>Implementing Instruction (STP guidelines, pg. 11-15)</vt:lpstr>
      <vt:lpstr>Assessing Student Learning </vt:lpstr>
      <vt:lpstr>Reflecting on Teaching and Learning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STP: Student Teaching Portfolio </dc:title>
  <dc:creator>Rodriguez, Adrienne Michelle</dc:creator>
  <cp:lastModifiedBy>Mitchell Robinson</cp:lastModifiedBy>
  <cp:revision>15</cp:revision>
  <cp:lastPrinted>2010-09-08T13:46:11Z</cp:lastPrinted>
  <dcterms:created xsi:type="dcterms:W3CDTF">2017-09-21T19:46:20Z</dcterms:created>
  <dcterms:modified xsi:type="dcterms:W3CDTF">2017-09-30T01:13:31Z</dcterms:modified>
</cp:coreProperties>
</file>